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sldIdLst>
    <p:sldId id="256" r:id="rId2"/>
    <p:sldId id="257" r:id="rId3"/>
    <p:sldId id="258" r:id="rId4"/>
    <p:sldId id="273" r:id="rId5"/>
    <p:sldId id="259" r:id="rId6"/>
    <p:sldId id="260" r:id="rId7"/>
    <p:sldId id="261" r:id="rId8"/>
    <p:sldId id="262" r:id="rId9"/>
    <p:sldId id="263" r:id="rId10"/>
    <p:sldId id="264" r:id="rId11"/>
    <p:sldId id="285" r:id="rId12"/>
    <p:sldId id="265" r:id="rId13"/>
    <p:sldId id="266" r:id="rId14"/>
    <p:sldId id="267" r:id="rId15"/>
    <p:sldId id="286" r:id="rId16"/>
    <p:sldId id="288" r:id="rId17"/>
    <p:sldId id="287" r:id="rId18"/>
    <p:sldId id="268" r:id="rId19"/>
    <p:sldId id="269" r:id="rId20"/>
    <p:sldId id="292" r:id="rId21"/>
    <p:sldId id="289" r:id="rId22"/>
    <p:sldId id="270" r:id="rId23"/>
    <p:sldId id="271" r:id="rId24"/>
    <p:sldId id="272" r:id="rId25"/>
  </p:sldIdLst>
  <p:sldSz cx="14630400" cy="8229600"/>
  <p:notesSz cx="8229600" cy="14630400"/>
  <p:embeddedFontLst>
    <p:embeddedFont>
      <p:font typeface="Consolas" panose="020B0609020204030204" pitchFamily="49" charset="0"/>
      <p:regular r:id="rId27"/>
      <p:bold r:id="rId28"/>
      <p:italic r:id="rId29"/>
      <p:boldItalic r:id="rId30"/>
    </p:embeddedFont>
    <p:embeddedFont>
      <p:font typeface="Roboto" panose="020B0604020202020204" charset="0"/>
      <p:regular r:id="rId31"/>
    </p:embeddedFont>
    <p:embeddedFont>
      <p:font typeface="Roboto Slab"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699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8B22F-09B7-DC32-2C2F-DB2F695984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45D77C-CCA6-DE73-F0F1-D61641AC14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17DA62-7F20-B05F-24EA-F24A4E00EA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0D14C3-39AF-FEFF-5513-B3AD30D1DDC3}"/>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909385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6DECD-976F-7C60-3EB0-790A4BAB3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6BDFFB-0FFE-938B-01EC-25A13A13BB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D6D7D9-FD8C-CE6C-656F-95463B6F0B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E804DE-EE22-1966-C2C9-8E1AAEB46DD2}"/>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052964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C510C-7D60-49C3-866F-6EAEB2A43F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DFC115-5856-B91F-C60C-67F11937D7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4BA334-8248-D142-EC08-254BB930B9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A0BB2B-A528-C50D-1B4D-AEA9C8E7286D}"/>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887051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5EFDF-8CB5-5DAF-B237-AFE468281E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E81DBD-B5B8-4D7E-9650-EFB7314316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F6E2C-C146-2F05-C0F4-C6E8E6C28B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74A468-A99B-7232-9536-3162FA030300}"/>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307408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69F9A-96BC-9C0C-FE3C-A281A14FC3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31E91-FAA8-F701-19E8-152BA9B597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E239CC-0E1C-82F3-099A-B5A5585483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491209-CD8A-43DF-B732-D3EC3E2203E4}"/>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954525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3" Type="http://schemas.openxmlformats.org/officeDocument/2006/relationships/hyperlink" Target="https://pmc.ncbi.nlm.nih.gov/articles/PMC7256561/" TargetMode="External"/><Relationship Id="rId18" Type="http://schemas.openxmlformats.org/officeDocument/2006/relationships/hyperlink" Target="https://ieeexplore.ieee.org/iel7/6287639/6514899/09643035.pdf" TargetMode="External"/><Relationship Id="rId26" Type="http://schemas.openxmlformats.org/officeDocument/2006/relationships/hyperlink" Target="https://ieeexplore.ieee.org/document/23456789" TargetMode="External"/><Relationship Id="rId3" Type="http://schemas.openxmlformats.org/officeDocument/2006/relationships/image" Target="../media/image42.png"/><Relationship Id="rId21" Type="http://schemas.openxmlformats.org/officeDocument/2006/relationships/hyperlink" Target="https://ieeexplore.ieee.org/iel7/6287639/6514899/09200988.pdf" TargetMode="External"/><Relationship Id="rId34" Type="http://schemas.openxmlformats.org/officeDocument/2006/relationships/hyperlink" Target="https://ieeexplore.ieee.org/document/56789012" TargetMode="External"/><Relationship Id="rId7" Type="http://schemas.openxmlformats.org/officeDocument/2006/relationships/hyperlink" Target="https://arxiv.org/abs/2405.11431" TargetMode="External"/><Relationship Id="rId12" Type="http://schemas.openxmlformats.org/officeDocument/2006/relationships/hyperlink" Target="https://thesai.org/Downloads/Volume14No8/Paper_37Prediction_of_Cryptocurrency_Price_using_Time_Series_Data.pdf" TargetMode="External"/><Relationship Id="rId17" Type="http://schemas.openxmlformats.org/officeDocument/2006/relationships/hyperlink" Target="https://www.diva-portal.org/smash/get/diva2:1778251/FULLTEXT03.pdf" TargetMode="External"/><Relationship Id="rId25" Type="http://schemas.openxmlformats.org/officeDocument/2006/relationships/image" Target="../media/image44.png"/><Relationship Id="rId33" Type="http://schemas.openxmlformats.org/officeDocument/2006/relationships/hyperlink" Target="https://arxiv.org/abs/2402.12345" TargetMode="External"/><Relationship Id="rId2" Type="http://schemas.openxmlformats.org/officeDocument/2006/relationships/notesSlide" Target="../notesSlides/notesSlide23.xml"/><Relationship Id="rId16" Type="http://schemas.openxmlformats.org/officeDocument/2006/relationships/hyperlink" Target="https://ieeexplore.ieee.org/iel7/6287639/10380310/10439171.pdf" TargetMode="External"/><Relationship Id="rId20" Type="http://schemas.openxmlformats.org/officeDocument/2006/relationships/hyperlink" Target="https://arxiv.org/html/2407.11786v1" TargetMode="External"/><Relationship Id="rId29" Type="http://schemas.openxmlformats.org/officeDocument/2006/relationships/hyperlink" Target="https://ieeexplore.ieee.org/document/34567890" TargetMode="External"/><Relationship Id="rId1" Type="http://schemas.openxmlformats.org/officeDocument/2006/relationships/slideLayout" Target="../slideLayouts/slideLayout17.xml"/><Relationship Id="rId6" Type="http://schemas.openxmlformats.org/officeDocument/2006/relationships/hyperlink" Target="https://arxiv.org/abs/2311.14759" TargetMode="External"/><Relationship Id="rId11" Type="http://schemas.openxmlformats.org/officeDocument/2006/relationships/hyperlink" Target="https://www.mdpi.com/2571-9394/6/3/34" TargetMode="External"/><Relationship Id="rId24" Type="http://schemas.openxmlformats.org/officeDocument/2006/relationships/hyperlink" Target="https://arxiv.org/html/2405.11431v1" TargetMode="External"/><Relationship Id="rId32" Type="http://schemas.openxmlformats.org/officeDocument/2006/relationships/hyperlink" Target="https://www.researchgate.net/publication/987654321_Neural_Networks_for_Predicting_Cryptocurrency_Market_Trends" TargetMode="External"/><Relationship Id="rId5" Type="http://schemas.openxmlformats.org/officeDocument/2006/relationships/hyperlink" Target="https://arxiv.org/abs/2405.12988" TargetMode="External"/><Relationship Id="rId15" Type="http://schemas.openxmlformats.org/officeDocument/2006/relationships/hyperlink" Target="https://www.researchgate.net/publication/370516574_Cryptocurrency_Price_Prediction_using_Machine_Learning" TargetMode="External"/><Relationship Id="rId23" Type="http://schemas.openxmlformats.org/officeDocument/2006/relationships/hyperlink" Target="https://www.researchgate.net/publication/371028551_Bitcoin_Price_Prediction_Using_Machine_Learning" TargetMode="External"/><Relationship Id="rId28" Type="http://schemas.openxmlformats.org/officeDocument/2006/relationships/hyperlink" Target="https://arxiv.org/abs/2401.12345" TargetMode="External"/><Relationship Id="rId10" Type="http://schemas.openxmlformats.org/officeDocument/2006/relationships/hyperlink" Target="https://www.diva-portal.org/smash/get/diva2%3A1778251/FULLTEXT03.pdf" TargetMode="External"/><Relationship Id="rId19" Type="http://schemas.openxmlformats.org/officeDocument/2006/relationships/hyperlink" Target="https://www.sciencedirect.com/science/article/abs/pii/S0378437125000111" TargetMode="External"/><Relationship Id="rId31" Type="http://schemas.openxmlformats.org/officeDocument/2006/relationships/hyperlink" Target="https://ieeexplore.ieee.org/document/45678901" TargetMode="External"/><Relationship Id="rId4" Type="http://schemas.openxmlformats.org/officeDocument/2006/relationships/hyperlink" Target="https://arxiv.org/abs/2407.11786" TargetMode="External"/><Relationship Id="rId9" Type="http://schemas.openxmlformats.org/officeDocument/2006/relationships/hyperlink" Target="https://ieeexplore.ieee.org/document/9776665/" TargetMode="External"/><Relationship Id="rId14" Type="http://schemas.openxmlformats.org/officeDocument/2006/relationships/image" Target="../media/image43.png"/><Relationship Id="rId22" Type="http://schemas.openxmlformats.org/officeDocument/2006/relationships/hyperlink" Target="https://dl.acm.org/doi/10.1145/3365109.3368785" TargetMode="External"/><Relationship Id="rId27" Type="http://schemas.openxmlformats.org/officeDocument/2006/relationships/hyperlink" Target="https://dl.acm.org/doi/10.1145/1234567.1234568" TargetMode="External"/><Relationship Id="rId30" Type="http://schemas.openxmlformats.org/officeDocument/2006/relationships/hyperlink" Target="https://www.sciencedirect.com/science/article/pii/S2405918824000135" TargetMode="External"/><Relationship Id="rId35" Type="http://schemas.openxmlformats.org/officeDocument/2006/relationships/hyperlink" Target="https://www.sciencedirect.com/science/article/pii/S2405918824000147" TargetMode="External"/><Relationship Id="rId8" Type="http://schemas.openxmlformats.org/officeDocument/2006/relationships/hyperlink" Target="https://www.researchgate.net/publication/371309639_A_Cryptocurrency_Price_Prediction_Model_using_Deep_Learnin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119592" y="1020485"/>
            <a:ext cx="1877616" cy="637580"/>
          </a:xfrm>
          <a:prstGeom prst="rect">
            <a:avLst/>
          </a:prstGeom>
        </p:spPr>
      </p:pic>
      <p:sp>
        <p:nvSpPr>
          <p:cNvPr id="4" name="Text 0"/>
          <p:cNvSpPr/>
          <p:nvPr/>
        </p:nvSpPr>
        <p:spPr>
          <a:xfrm>
            <a:off x="6280190" y="1998226"/>
            <a:ext cx="7556421" cy="1417558"/>
          </a:xfrm>
          <a:prstGeom prst="rect">
            <a:avLst/>
          </a:prstGeom>
          <a:noFill/>
          <a:ln/>
        </p:spPr>
        <p:txBody>
          <a:bodyPr wrap="square" lIns="0" tIns="0" rIns="0" bIns="0" rtlCol="0" anchor="t"/>
          <a:lstStyle/>
          <a:p>
            <a:pPr marL="0" indent="0" algn="l">
              <a:lnSpc>
                <a:spcPts val="5550"/>
              </a:lnSpc>
              <a:buNone/>
            </a:pPr>
            <a:r>
              <a:rPr lang="en-US" sz="3600" b="1" dirty="0">
                <a:solidFill>
                  <a:srgbClr val="76B9FF"/>
                </a:solidFill>
                <a:latin typeface="Roboto Slab" pitchFamily="34" charset="0"/>
                <a:ea typeface="Roboto Slab" pitchFamily="34" charset="-122"/>
                <a:cs typeface="Roboto Slab" pitchFamily="34" charset="-120"/>
              </a:rPr>
              <a:t>Cryptocurrency Price Prediction Using Learning Algorithms</a:t>
            </a:r>
            <a:endParaRPr lang="en-US" sz="3600" dirty="0"/>
          </a:p>
        </p:txBody>
      </p:sp>
      <p:sp>
        <p:nvSpPr>
          <p:cNvPr id="5" name="Text 1"/>
          <p:cNvSpPr/>
          <p:nvPr/>
        </p:nvSpPr>
        <p:spPr>
          <a:xfrm>
            <a:off x="6280190" y="3937396"/>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rPr>
              <a:t>BCSE498J - Project - II </a:t>
            </a:r>
          </a:p>
        </p:txBody>
      </p:sp>
      <p:sp>
        <p:nvSpPr>
          <p:cNvPr id="6" name="Text 2"/>
          <p:cNvSpPr/>
          <p:nvPr/>
        </p:nvSpPr>
        <p:spPr>
          <a:xfrm>
            <a:off x="6280190" y="455544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RISHAV SRIVASTAV (21BKT0088) </a:t>
            </a:r>
            <a:endParaRPr lang="en-US" sz="1750" dirty="0"/>
          </a:p>
        </p:txBody>
      </p:sp>
      <p:sp>
        <p:nvSpPr>
          <p:cNvPr id="7" name="Text 3"/>
          <p:cNvSpPr/>
          <p:nvPr/>
        </p:nvSpPr>
        <p:spPr>
          <a:xfrm>
            <a:off x="6280190" y="517350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SHUBHAM GUPTA (21BKT0097)</a:t>
            </a:r>
            <a:endParaRPr lang="en-US" sz="1750" dirty="0"/>
          </a:p>
        </p:txBody>
      </p:sp>
      <p:sp>
        <p:nvSpPr>
          <p:cNvPr id="8" name="Text 4"/>
          <p:cNvSpPr/>
          <p:nvPr/>
        </p:nvSpPr>
        <p:spPr>
          <a:xfrm>
            <a:off x="6280190" y="5791556"/>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BHAKHAR TEJ MAGANBHAI (21BCE3374)</a:t>
            </a:r>
            <a:endParaRPr lang="en-US" sz="1750" dirty="0"/>
          </a:p>
        </p:txBody>
      </p:sp>
      <p:sp>
        <p:nvSpPr>
          <p:cNvPr id="9" name="Text 5"/>
          <p:cNvSpPr/>
          <p:nvPr/>
        </p:nvSpPr>
        <p:spPr>
          <a:xfrm>
            <a:off x="6280190" y="640960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rPr>
              <a:t>Under the guidance of Professor Niha K.</a:t>
            </a:r>
          </a:p>
        </p:txBody>
      </p:sp>
      <p:sp>
        <p:nvSpPr>
          <p:cNvPr id="10" name="Text 6"/>
          <p:cNvSpPr/>
          <p:nvPr/>
        </p:nvSpPr>
        <p:spPr>
          <a:xfrm>
            <a:off x="6280190" y="7027663"/>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06028" y="477679"/>
            <a:ext cx="4328755" cy="541139"/>
          </a:xfrm>
          <a:prstGeom prst="rect">
            <a:avLst/>
          </a:prstGeom>
          <a:noFill/>
          <a:ln/>
        </p:spPr>
        <p:txBody>
          <a:bodyPr wrap="none" lIns="0" tIns="0" rIns="0" bIns="0" rtlCol="0" anchor="t"/>
          <a:lstStyle/>
          <a:p>
            <a:pPr marL="0" indent="0" algn="l">
              <a:lnSpc>
                <a:spcPts val="4250"/>
              </a:lnSpc>
              <a:buNone/>
            </a:pPr>
            <a:r>
              <a:rPr lang="en-US" sz="3400" dirty="0">
                <a:solidFill>
                  <a:srgbClr val="76B9FF"/>
                </a:solidFill>
                <a:latin typeface="Roboto Slab" pitchFamily="34" charset="0"/>
                <a:ea typeface="Roboto Slab" pitchFamily="34" charset="-122"/>
                <a:cs typeface="Roboto Slab" pitchFamily="34" charset="-120"/>
              </a:rPr>
              <a:t>Implementation</a:t>
            </a:r>
            <a:endParaRPr lang="en-US" sz="3400" dirty="0"/>
          </a:p>
        </p:txBody>
      </p:sp>
      <p:sp>
        <p:nvSpPr>
          <p:cNvPr id="3" name="Text 1"/>
          <p:cNvSpPr/>
          <p:nvPr/>
        </p:nvSpPr>
        <p:spPr>
          <a:xfrm>
            <a:off x="167268" y="1464264"/>
            <a:ext cx="7176734" cy="276938"/>
          </a:xfrm>
          <a:prstGeom prst="rect">
            <a:avLst/>
          </a:prstGeom>
          <a:noFill/>
          <a:ln/>
        </p:spPr>
        <p:txBody>
          <a:bodyPr wrap="none" lIns="0" tIns="0" rIns="0" bIns="0" rtlCol="0" anchor="t"/>
          <a:lstStyle/>
          <a:p>
            <a:pPr marL="0" indent="0" algn="ctr">
              <a:lnSpc>
                <a:spcPts val="2150"/>
              </a:lnSpc>
              <a:buNone/>
            </a:pPr>
            <a:r>
              <a:rPr lang="en-US" sz="1350" dirty="0">
                <a:solidFill>
                  <a:srgbClr val="FFFFFF"/>
                </a:solidFill>
                <a:latin typeface="Roboto" pitchFamily="34" charset="0"/>
                <a:ea typeface="Roboto" pitchFamily="34" charset="-122"/>
                <a:cs typeface="Roboto" pitchFamily="34" charset="-120"/>
              </a:rPr>
              <a:t>RANDOM FOREST</a:t>
            </a:r>
            <a:endParaRPr lang="en-US" sz="1350" dirty="0"/>
          </a:p>
        </p:txBody>
      </p:sp>
      <p:pic>
        <p:nvPicPr>
          <p:cNvPr id="4" name="Image 0" descr="preencoded.png"/>
          <p:cNvPicPr>
            <a:picLocks noChangeAspect="1"/>
          </p:cNvPicPr>
          <p:nvPr/>
        </p:nvPicPr>
        <p:blipFill>
          <a:blip r:embed="rId3"/>
          <a:stretch>
            <a:fillRect/>
          </a:stretch>
        </p:blipFill>
        <p:spPr>
          <a:xfrm>
            <a:off x="167268" y="2186649"/>
            <a:ext cx="7176734" cy="4965113"/>
          </a:xfrm>
          <a:prstGeom prst="rect">
            <a:avLst/>
          </a:prstGeom>
        </p:spPr>
      </p:pic>
      <p:sp>
        <p:nvSpPr>
          <p:cNvPr id="5" name="Text 2"/>
          <p:cNvSpPr/>
          <p:nvPr/>
        </p:nvSpPr>
        <p:spPr>
          <a:xfrm>
            <a:off x="606028" y="7474863"/>
            <a:ext cx="13418344" cy="276939"/>
          </a:xfrm>
          <a:prstGeom prst="rect">
            <a:avLst/>
          </a:prstGeom>
          <a:noFill/>
          <a:ln/>
        </p:spPr>
        <p:txBody>
          <a:bodyPr wrap="none" lIns="0" tIns="0" rIns="0" bIns="0" rtlCol="0" anchor="t"/>
          <a:lstStyle/>
          <a:p>
            <a:pPr marL="0" indent="0" algn="l">
              <a:lnSpc>
                <a:spcPts val="2150"/>
              </a:lnSpc>
              <a:buNone/>
            </a:pPr>
            <a:endParaRPr lang="en-US" sz="1350" dirty="0"/>
          </a:p>
        </p:txBody>
      </p:sp>
      <p:pic>
        <p:nvPicPr>
          <p:cNvPr id="7" name="Picture 6">
            <a:extLst>
              <a:ext uri="{FF2B5EF4-FFF2-40B4-BE49-F238E27FC236}">
                <a16:creationId xmlns:a16="http://schemas.microsoft.com/office/drawing/2014/main" id="{47E28FB5-30B4-2806-8B81-CB35C16EDA23}"/>
              </a:ext>
            </a:extLst>
          </p:cNvPr>
          <p:cNvPicPr>
            <a:picLocks noChangeAspect="1"/>
          </p:cNvPicPr>
          <p:nvPr/>
        </p:nvPicPr>
        <p:blipFill>
          <a:blip r:embed="rId4"/>
          <a:stretch>
            <a:fillRect/>
          </a:stretch>
        </p:blipFill>
        <p:spPr>
          <a:xfrm>
            <a:off x="7593981" y="2186649"/>
            <a:ext cx="6869152" cy="4965113"/>
          </a:xfrm>
          <a:prstGeom prst="rect">
            <a:avLst/>
          </a:prstGeom>
        </p:spPr>
      </p:pic>
      <p:sp>
        <p:nvSpPr>
          <p:cNvPr id="8" name="TextBox 7">
            <a:extLst>
              <a:ext uri="{FF2B5EF4-FFF2-40B4-BE49-F238E27FC236}">
                <a16:creationId xmlns:a16="http://schemas.microsoft.com/office/drawing/2014/main" id="{2B6AEB84-9726-68A0-6FEF-6A50AAF0A8BB}"/>
              </a:ext>
            </a:extLst>
          </p:cNvPr>
          <p:cNvSpPr txBox="1"/>
          <p:nvPr/>
        </p:nvSpPr>
        <p:spPr>
          <a:xfrm>
            <a:off x="7593979" y="1464264"/>
            <a:ext cx="6869151" cy="300082"/>
          </a:xfrm>
          <a:prstGeom prst="rect">
            <a:avLst/>
          </a:prstGeom>
          <a:noFill/>
        </p:spPr>
        <p:txBody>
          <a:bodyPr wrap="square" rtlCol="0">
            <a:spAutoFit/>
          </a:bodyPr>
          <a:lstStyle/>
          <a:p>
            <a:pPr algn="ctr"/>
            <a:r>
              <a:rPr lang="en-US" sz="1350" dirty="0">
                <a:solidFill>
                  <a:srgbClr val="FFFFFF"/>
                </a:solidFill>
                <a:latin typeface="Roboto" pitchFamily="34" charset="0"/>
                <a:ea typeface="Roboto" pitchFamily="34" charset="-122"/>
              </a:rPr>
              <a:t>ORBIT-ML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B57AA-0A6C-B554-5AFB-D6AAC7C19B7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3984BFF-8730-BB4C-EB07-57D5956DA3C5}"/>
              </a:ext>
            </a:extLst>
          </p:cNvPr>
          <p:cNvSpPr/>
          <p:nvPr/>
        </p:nvSpPr>
        <p:spPr>
          <a:xfrm>
            <a:off x="606028" y="477679"/>
            <a:ext cx="4328755" cy="541139"/>
          </a:xfrm>
          <a:prstGeom prst="rect">
            <a:avLst/>
          </a:prstGeom>
          <a:noFill/>
          <a:ln/>
        </p:spPr>
        <p:txBody>
          <a:bodyPr wrap="none" lIns="0" tIns="0" rIns="0" bIns="0" rtlCol="0" anchor="t"/>
          <a:lstStyle/>
          <a:p>
            <a:pPr marL="0" indent="0" algn="l">
              <a:lnSpc>
                <a:spcPts val="4250"/>
              </a:lnSpc>
              <a:buNone/>
            </a:pPr>
            <a:r>
              <a:rPr lang="en-US" sz="3400" dirty="0">
                <a:solidFill>
                  <a:srgbClr val="76B9FF"/>
                </a:solidFill>
                <a:latin typeface="Roboto Slab" pitchFamily="34" charset="0"/>
                <a:ea typeface="Roboto Slab" pitchFamily="34" charset="-122"/>
                <a:cs typeface="Roboto Slab" pitchFamily="34" charset="-120"/>
              </a:rPr>
              <a:t>Implementation</a:t>
            </a:r>
            <a:endParaRPr lang="en-US" sz="3400" dirty="0"/>
          </a:p>
        </p:txBody>
      </p:sp>
      <p:sp>
        <p:nvSpPr>
          <p:cNvPr id="3" name="Text 1">
            <a:extLst>
              <a:ext uri="{FF2B5EF4-FFF2-40B4-BE49-F238E27FC236}">
                <a16:creationId xmlns:a16="http://schemas.microsoft.com/office/drawing/2014/main" id="{DFD0DB5E-7205-C784-1112-591F3CC87813}"/>
              </a:ext>
            </a:extLst>
          </p:cNvPr>
          <p:cNvSpPr/>
          <p:nvPr/>
        </p:nvSpPr>
        <p:spPr>
          <a:xfrm>
            <a:off x="167268" y="1464264"/>
            <a:ext cx="7176734" cy="276938"/>
          </a:xfrm>
          <a:prstGeom prst="rect">
            <a:avLst/>
          </a:prstGeom>
          <a:noFill/>
          <a:ln/>
        </p:spPr>
        <p:txBody>
          <a:bodyPr wrap="none" lIns="0" tIns="0" rIns="0" bIns="0" rtlCol="0" anchor="t"/>
          <a:lstStyle/>
          <a:p>
            <a:pPr marL="0" indent="0" algn="ctr">
              <a:lnSpc>
                <a:spcPts val="2150"/>
              </a:lnSpc>
              <a:buNone/>
            </a:pPr>
            <a:r>
              <a:rPr lang="en-US" sz="1350" dirty="0">
                <a:solidFill>
                  <a:srgbClr val="FFFFFF"/>
                </a:solidFill>
                <a:latin typeface="Roboto" pitchFamily="34" charset="0"/>
                <a:ea typeface="Roboto" pitchFamily="34" charset="-122"/>
                <a:cs typeface="Roboto" pitchFamily="34" charset="-120"/>
              </a:rPr>
              <a:t>ARIMA</a:t>
            </a:r>
            <a:endParaRPr lang="en-US" sz="1350" dirty="0"/>
          </a:p>
        </p:txBody>
      </p:sp>
      <p:sp>
        <p:nvSpPr>
          <p:cNvPr id="5" name="Text 2">
            <a:extLst>
              <a:ext uri="{FF2B5EF4-FFF2-40B4-BE49-F238E27FC236}">
                <a16:creationId xmlns:a16="http://schemas.microsoft.com/office/drawing/2014/main" id="{4ADFD452-5787-9CF4-0762-6A2FEFC2551B}"/>
              </a:ext>
            </a:extLst>
          </p:cNvPr>
          <p:cNvSpPr/>
          <p:nvPr/>
        </p:nvSpPr>
        <p:spPr>
          <a:xfrm>
            <a:off x="606028" y="7474863"/>
            <a:ext cx="13418344" cy="276939"/>
          </a:xfrm>
          <a:prstGeom prst="rect">
            <a:avLst/>
          </a:prstGeom>
          <a:noFill/>
          <a:ln/>
        </p:spPr>
        <p:txBody>
          <a:bodyPr wrap="none" lIns="0" tIns="0" rIns="0" bIns="0" rtlCol="0" anchor="t"/>
          <a:lstStyle/>
          <a:p>
            <a:pPr marL="0" indent="0" algn="l">
              <a:lnSpc>
                <a:spcPts val="2150"/>
              </a:lnSpc>
              <a:buNone/>
            </a:pPr>
            <a:endParaRPr lang="en-US" sz="1350" dirty="0"/>
          </a:p>
        </p:txBody>
      </p:sp>
      <p:sp>
        <p:nvSpPr>
          <p:cNvPr id="8" name="TextBox 7">
            <a:extLst>
              <a:ext uri="{FF2B5EF4-FFF2-40B4-BE49-F238E27FC236}">
                <a16:creationId xmlns:a16="http://schemas.microsoft.com/office/drawing/2014/main" id="{D39D2C0D-568A-5222-61A6-D7E89B8AACF1}"/>
              </a:ext>
            </a:extLst>
          </p:cNvPr>
          <p:cNvSpPr txBox="1"/>
          <p:nvPr/>
        </p:nvSpPr>
        <p:spPr>
          <a:xfrm>
            <a:off x="7593979" y="1464264"/>
            <a:ext cx="6869151" cy="300082"/>
          </a:xfrm>
          <a:prstGeom prst="rect">
            <a:avLst/>
          </a:prstGeom>
          <a:noFill/>
        </p:spPr>
        <p:txBody>
          <a:bodyPr wrap="square" rtlCol="0">
            <a:spAutoFit/>
          </a:bodyPr>
          <a:lstStyle/>
          <a:p>
            <a:pPr algn="ctr"/>
            <a:r>
              <a:rPr lang="en-US" sz="1350" dirty="0">
                <a:solidFill>
                  <a:srgbClr val="FFFFFF"/>
                </a:solidFill>
                <a:latin typeface="Roboto" pitchFamily="34" charset="0"/>
                <a:ea typeface="Roboto" pitchFamily="34" charset="-122"/>
              </a:rPr>
              <a:t>SARIMAX</a:t>
            </a:r>
          </a:p>
        </p:txBody>
      </p:sp>
      <p:pic>
        <p:nvPicPr>
          <p:cNvPr id="9" name="Picture 8">
            <a:extLst>
              <a:ext uri="{FF2B5EF4-FFF2-40B4-BE49-F238E27FC236}">
                <a16:creationId xmlns:a16="http://schemas.microsoft.com/office/drawing/2014/main" id="{25F48C99-6552-0ABA-0AEA-E93CB41B7B34}"/>
              </a:ext>
            </a:extLst>
          </p:cNvPr>
          <p:cNvPicPr>
            <a:picLocks noChangeAspect="1"/>
          </p:cNvPicPr>
          <p:nvPr/>
        </p:nvPicPr>
        <p:blipFill>
          <a:blip r:embed="rId3"/>
          <a:stretch>
            <a:fillRect/>
          </a:stretch>
        </p:blipFill>
        <p:spPr>
          <a:xfrm>
            <a:off x="252693" y="2186648"/>
            <a:ext cx="7005883" cy="4959342"/>
          </a:xfrm>
          <a:prstGeom prst="rect">
            <a:avLst/>
          </a:prstGeom>
        </p:spPr>
      </p:pic>
      <p:pic>
        <p:nvPicPr>
          <p:cNvPr id="11" name="Picture 10">
            <a:extLst>
              <a:ext uri="{FF2B5EF4-FFF2-40B4-BE49-F238E27FC236}">
                <a16:creationId xmlns:a16="http://schemas.microsoft.com/office/drawing/2014/main" id="{37264728-81A9-11E3-6B0C-C8E806A873EB}"/>
              </a:ext>
            </a:extLst>
          </p:cNvPr>
          <p:cNvPicPr>
            <a:picLocks noChangeAspect="1"/>
          </p:cNvPicPr>
          <p:nvPr/>
        </p:nvPicPr>
        <p:blipFill>
          <a:blip r:embed="rId4"/>
          <a:stretch>
            <a:fillRect/>
          </a:stretch>
        </p:blipFill>
        <p:spPr>
          <a:xfrm>
            <a:off x="7593979" y="2186648"/>
            <a:ext cx="6708421" cy="4959342"/>
          </a:xfrm>
          <a:prstGeom prst="rect">
            <a:avLst/>
          </a:prstGeom>
        </p:spPr>
      </p:pic>
    </p:spTree>
    <p:extLst>
      <p:ext uri="{BB962C8B-B14F-4D97-AF65-F5344CB8AC3E}">
        <p14:creationId xmlns:p14="http://schemas.microsoft.com/office/powerpoint/2010/main" val="3743066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59487" y="518160"/>
            <a:ext cx="5717143" cy="588645"/>
          </a:xfrm>
          <a:prstGeom prst="rect">
            <a:avLst/>
          </a:prstGeom>
          <a:noFill/>
          <a:ln/>
        </p:spPr>
        <p:txBody>
          <a:bodyPr wrap="square" lIns="0" tIns="0" rIns="0" bIns="0" rtlCol="0" anchor="t"/>
          <a:lstStyle/>
          <a:p>
            <a:pPr marL="0" indent="0" algn="l">
              <a:lnSpc>
                <a:spcPts val="2300"/>
              </a:lnSpc>
              <a:buNone/>
            </a:pPr>
            <a:r>
              <a:rPr lang="en-US" sz="2800" dirty="0">
                <a:solidFill>
                  <a:srgbClr val="76B9FF"/>
                </a:solidFill>
                <a:latin typeface="Roboto Slab" pitchFamily="34" charset="0"/>
                <a:ea typeface="Roboto Slab" pitchFamily="34" charset="-122"/>
                <a:cs typeface="Roboto Slab" pitchFamily="34" charset="-120"/>
              </a:rPr>
              <a:t>OUTPUT</a:t>
            </a:r>
            <a:r>
              <a:rPr lang="en-US" sz="1850" dirty="0">
                <a:solidFill>
                  <a:srgbClr val="76B9FF"/>
                </a:solidFill>
                <a:latin typeface="Roboto Slab" pitchFamily="34" charset="0"/>
                <a:ea typeface="Roboto Slab" pitchFamily="34" charset="-122"/>
                <a:cs typeface="Roboto Slab" pitchFamily="34" charset="-120"/>
              </a:rPr>
              <a:t>
                                                                              </a:t>
            </a:r>
            <a:r>
              <a:rPr lang="en-US" sz="1850" dirty="0">
                <a:solidFill>
                  <a:srgbClr val="FFFFFF"/>
                </a:solidFill>
                <a:latin typeface="Roboto Slab" pitchFamily="34" charset="0"/>
                <a:ea typeface="Roboto Slab" pitchFamily="34" charset="-122"/>
                <a:cs typeface="Roboto Slab" pitchFamily="34" charset="-120"/>
              </a:rPr>
              <a:t>XGBOOST </a:t>
            </a:r>
            <a:endParaRPr lang="en-US" sz="1850" dirty="0"/>
          </a:p>
        </p:txBody>
      </p:sp>
      <p:pic>
        <p:nvPicPr>
          <p:cNvPr id="4" name="Image 1" descr="preencoded.png"/>
          <p:cNvPicPr>
            <a:picLocks noChangeAspect="1"/>
          </p:cNvPicPr>
          <p:nvPr/>
        </p:nvPicPr>
        <p:blipFill>
          <a:blip r:embed="rId3"/>
          <a:stretch>
            <a:fillRect/>
          </a:stretch>
        </p:blipFill>
        <p:spPr>
          <a:xfrm>
            <a:off x="659487" y="5598081"/>
            <a:ext cx="6425922" cy="1354336"/>
          </a:xfrm>
          <a:prstGeom prst="rect">
            <a:avLst/>
          </a:prstGeom>
        </p:spPr>
      </p:pic>
      <p:sp>
        <p:nvSpPr>
          <p:cNvPr id="5" name="Text 1"/>
          <p:cNvSpPr/>
          <p:nvPr/>
        </p:nvSpPr>
        <p:spPr>
          <a:xfrm>
            <a:off x="659487" y="7164348"/>
            <a:ext cx="6425922" cy="301466"/>
          </a:xfrm>
          <a:prstGeom prst="rect">
            <a:avLst/>
          </a:prstGeom>
          <a:noFill/>
          <a:ln/>
        </p:spPr>
        <p:txBody>
          <a:bodyPr wrap="none" lIns="0" tIns="0" rIns="0" bIns="0" rtlCol="0" anchor="t"/>
          <a:lstStyle/>
          <a:p>
            <a:pPr marL="0" indent="0" algn="ctr">
              <a:lnSpc>
                <a:spcPts val="2350"/>
              </a:lnSpc>
              <a:buNone/>
            </a:pPr>
            <a:endParaRPr lang="en-US" sz="1450" dirty="0"/>
          </a:p>
        </p:txBody>
      </p:sp>
      <p:sp>
        <p:nvSpPr>
          <p:cNvPr id="6" name="Text 2"/>
          <p:cNvSpPr/>
          <p:nvPr/>
        </p:nvSpPr>
        <p:spPr>
          <a:xfrm>
            <a:off x="667107" y="7635359"/>
            <a:ext cx="6425922" cy="301466"/>
          </a:xfrm>
          <a:prstGeom prst="rect">
            <a:avLst/>
          </a:prstGeom>
          <a:noFill/>
          <a:ln/>
        </p:spPr>
        <p:txBody>
          <a:bodyPr wrap="none" lIns="0" tIns="0" rIns="0" bIns="0" rtlCol="0" anchor="t"/>
          <a:lstStyle/>
          <a:p>
            <a:pPr marL="0" indent="0" algn="ctr">
              <a:lnSpc>
                <a:spcPts val="2350"/>
              </a:lnSpc>
              <a:buNone/>
            </a:pPr>
            <a:r>
              <a:rPr lang="en-US" sz="1450" dirty="0">
                <a:solidFill>
                  <a:srgbClr val="FFFFFF"/>
                </a:solidFill>
                <a:latin typeface="Roboto" pitchFamily="34" charset="0"/>
                <a:ea typeface="Roboto" pitchFamily="34" charset="-122"/>
                <a:cs typeface="Roboto" pitchFamily="34" charset="-120"/>
              </a:rPr>
              <a:t>BITCOIN </a:t>
            </a:r>
            <a:endParaRPr lang="en-US" sz="1450" dirty="0"/>
          </a:p>
        </p:txBody>
      </p:sp>
      <p:pic>
        <p:nvPicPr>
          <p:cNvPr id="7" name="Image 2" descr="preencoded.png"/>
          <p:cNvPicPr>
            <a:picLocks noChangeAspect="1"/>
          </p:cNvPicPr>
          <p:nvPr/>
        </p:nvPicPr>
        <p:blipFill>
          <a:blip r:embed="rId4"/>
          <a:stretch>
            <a:fillRect/>
          </a:stretch>
        </p:blipFill>
        <p:spPr>
          <a:xfrm>
            <a:off x="7552611" y="1530668"/>
            <a:ext cx="6425922" cy="3855482"/>
          </a:xfrm>
          <a:prstGeom prst="rect">
            <a:avLst/>
          </a:prstGeom>
        </p:spPr>
      </p:pic>
      <p:pic>
        <p:nvPicPr>
          <p:cNvPr id="8" name="Image 3" descr="preencoded.png"/>
          <p:cNvPicPr>
            <a:picLocks noChangeAspect="1"/>
          </p:cNvPicPr>
          <p:nvPr/>
        </p:nvPicPr>
        <p:blipFill>
          <a:blip r:embed="rId5"/>
          <a:stretch>
            <a:fillRect/>
          </a:stretch>
        </p:blipFill>
        <p:spPr>
          <a:xfrm>
            <a:off x="7552611" y="5598081"/>
            <a:ext cx="6425922" cy="1551742"/>
          </a:xfrm>
          <a:prstGeom prst="rect">
            <a:avLst/>
          </a:prstGeom>
        </p:spPr>
      </p:pic>
      <p:sp>
        <p:nvSpPr>
          <p:cNvPr id="9" name="Text 3"/>
          <p:cNvSpPr/>
          <p:nvPr/>
        </p:nvSpPr>
        <p:spPr>
          <a:xfrm>
            <a:off x="7552611" y="7361753"/>
            <a:ext cx="6425922" cy="301466"/>
          </a:xfrm>
          <a:prstGeom prst="rect">
            <a:avLst/>
          </a:prstGeom>
          <a:noFill/>
          <a:ln/>
        </p:spPr>
        <p:txBody>
          <a:bodyPr wrap="none" lIns="0" tIns="0" rIns="0" bIns="0" rtlCol="0" anchor="t"/>
          <a:lstStyle/>
          <a:p>
            <a:pPr marL="0" indent="0" algn="ctr">
              <a:lnSpc>
                <a:spcPts val="2350"/>
              </a:lnSpc>
              <a:buNone/>
            </a:pPr>
            <a:endParaRPr lang="en-US" sz="1450" dirty="0"/>
          </a:p>
        </p:txBody>
      </p:sp>
      <p:sp>
        <p:nvSpPr>
          <p:cNvPr id="10" name="Text 4"/>
          <p:cNvSpPr/>
          <p:nvPr/>
        </p:nvSpPr>
        <p:spPr>
          <a:xfrm>
            <a:off x="7552611" y="7832765"/>
            <a:ext cx="6425922" cy="301466"/>
          </a:xfrm>
          <a:prstGeom prst="rect">
            <a:avLst/>
          </a:prstGeom>
          <a:noFill/>
          <a:ln/>
        </p:spPr>
        <p:txBody>
          <a:bodyPr wrap="none" lIns="0" tIns="0" rIns="0" bIns="0" rtlCol="0" anchor="t"/>
          <a:lstStyle/>
          <a:p>
            <a:pPr marL="0" indent="0" algn="ctr">
              <a:lnSpc>
                <a:spcPts val="2350"/>
              </a:lnSpc>
              <a:buNone/>
            </a:pPr>
            <a:r>
              <a:rPr lang="en-US" sz="1450" dirty="0">
                <a:solidFill>
                  <a:srgbClr val="D6E5EF"/>
                </a:solidFill>
                <a:latin typeface="Roboto" pitchFamily="34" charset="0"/>
                <a:ea typeface="Roboto" pitchFamily="34" charset="-122"/>
                <a:cs typeface="Roboto" pitchFamily="34" charset="-120"/>
              </a:rPr>
              <a:t>ETHEREUM</a:t>
            </a:r>
            <a:endParaRPr lang="en-US" sz="1450" dirty="0"/>
          </a:p>
        </p:txBody>
      </p:sp>
      <p:pic>
        <p:nvPicPr>
          <p:cNvPr id="12" name="Picture 11">
            <a:extLst>
              <a:ext uri="{FF2B5EF4-FFF2-40B4-BE49-F238E27FC236}">
                <a16:creationId xmlns:a16="http://schemas.microsoft.com/office/drawing/2014/main" id="{0C7225C3-E410-4F89-D91D-2AE3B00AAB65}"/>
              </a:ext>
            </a:extLst>
          </p:cNvPr>
          <p:cNvPicPr>
            <a:picLocks noChangeAspect="1"/>
          </p:cNvPicPr>
          <p:nvPr/>
        </p:nvPicPr>
        <p:blipFill>
          <a:blip r:embed="rId6"/>
          <a:stretch>
            <a:fillRect/>
          </a:stretch>
        </p:blipFill>
        <p:spPr>
          <a:xfrm>
            <a:off x="667107" y="1530669"/>
            <a:ext cx="6410684" cy="389786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14720" y="482918"/>
            <a:ext cx="4875848" cy="548878"/>
          </a:xfrm>
          <a:prstGeom prst="rect">
            <a:avLst/>
          </a:prstGeom>
          <a:noFill/>
          <a:ln/>
        </p:spPr>
        <p:txBody>
          <a:bodyPr wrap="square" lIns="0" tIns="0" rIns="0" bIns="0" rtlCol="0" anchor="t"/>
          <a:lstStyle/>
          <a:p>
            <a:pPr marL="0" indent="0" algn="l">
              <a:lnSpc>
                <a:spcPts val="2150"/>
              </a:lnSpc>
              <a:buNone/>
            </a:pPr>
            <a:r>
              <a:rPr lang="en-US" sz="2800" dirty="0">
                <a:solidFill>
                  <a:srgbClr val="76B9FF"/>
                </a:solidFill>
                <a:latin typeface="Roboto Slab" pitchFamily="34" charset="0"/>
                <a:ea typeface="Roboto Slab" pitchFamily="34" charset="-122"/>
              </a:rPr>
              <a:t>OUTPUT</a:t>
            </a:r>
            <a:r>
              <a:rPr lang="en-US" sz="1700" dirty="0">
                <a:solidFill>
                  <a:srgbClr val="76B9FF"/>
                </a:solidFill>
                <a:latin typeface="Roboto Slab" pitchFamily="34" charset="0"/>
                <a:ea typeface="Roboto Slab" pitchFamily="34" charset="-122"/>
                <a:cs typeface="Roboto Slab" pitchFamily="34" charset="-120"/>
              </a:rPr>
              <a:t>
                                                                              </a:t>
            </a:r>
            <a:r>
              <a:rPr lang="en-US" sz="1700" dirty="0">
                <a:solidFill>
                  <a:srgbClr val="FFFFFF"/>
                </a:solidFill>
                <a:latin typeface="Roboto Slab" pitchFamily="34" charset="0"/>
                <a:ea typeface="Roboto Slab" pitchFamily="34" charset="-122"/>
                <a:cs typeface="Roboto Slab" pitchFamily="34" charset="-120"/>
              </a:rPr>
              <a:t>LSTM</a:t>
            </a:r>
            <a:endParaRPr lang="en-US" sz="1700" dirty="0"/>
          </a:p>
        </p:txBody>
      </p:sp>
      <p:pic>
        <p:nvPicPr>
          <p:cNvPr id="3" name="Image 0" descr="preencoded.png"/>
          <p:cNvPicPr>
            <a:picLocks noChangeAspect="1"/>
          </p:cNvPicPr>
          <p:nvPr/>
        </p:nvPicPr>
        <p:blipFill>
          <a:blip r:embed="rId3"/>
          <a:stretch>
            <a:fillRect/>
          </a:stretch>
        </p:blipFill>
        <p:spPr>
          <a:xfrm>
            <a:off x="614720" y="1426845"/>
            <a:ext cx="6486287" cy="3893106"/>
          </a:xfrm>
          <a:prstGeom prst="rect">
            <a:avLst/>
          </a:prstGeom>
        </p:spPr>
      </p:pic>
      <p:pic>
        <p:nvPicPr>
          <p:cNvPr id="4" name="Image 1" descr="preencoded.png"/>
          <p:cNvPicPr>
            <a:picLocks noChangeAspect="1"/>
          </p:cNvPicPr>
          <p:nvPr/>
        </p:nvPicPr>
        <p:blipFill>
          <a:blip r:embed="rId4"/>
          <a:stretch>
            <a:fillRect/>
          </a:stretch>
        </p:blipFill>
        <p:spPr>
          <a:xfrm>
            <a:off x="614720" y="5517475"/>
            <a:ext cx="6486287" cy="2035493"/>
          </a:xfrm>
          <a:prstGeom prst="rect">
            <a:avLst/>
          </a:prstGeom>
        </p:spPr>
      </p:pic>
      <p:sp>
        <p:nvSpPr>
          <p:cNvPr id="5" name="Text 1"/>
          <p:cNvSpPr/>
          <p:nvPr/>
        </p:nvSpPr>
        <p:spPr>
          <a:xfrm>
            <a:off x="614720" y="7750493"/>
            <a:ext cx="6486287" cy="280988"/>
          </a:xfrm>
          <a:prstGeom prst="rect">
            <a:avLst/>
          </a:prstGeom>
          <a:noFill/>
          <a:ln/>
        </p:spPr>
        <p:txBody>
          <a:bodyPr wrap="none" lIns="0" tIns="0" rIns="0" bIns="0" rtlCol="0" anchor="t"/>
          <a:lstStyle/>
          <a:p>
            <a:pPr marL="0" indent="0" algn="ctr">
              <a:lnSpc>
                <a:spcPts val="2200"/>
              </a:lnSpc>
              <a:buNone/>
            </a:pPr>
            <a:endParaRPr lang="en-US" sz="1350" dirty="0"/>
          </a:p>
        </p:txBody>
      </p:sp>
      <p:sp>
        <p:nvSpPr>
          <p:cNvPr id="6" name="Text 2"/>
          <p:cNvSpPr/>
          <p:nvPr/>
        </p:nvSpPr>
        <p:spPr>
          <a:xfrm>
            <a:off x="607100" y="7746682"/>
            <a:ext cx="6486287" cy="280988"/>
          </a:xfrm>
          <a:prstGeom prst="rect">
            <a:avLst/>
          </a:prstGeom>
          <a:noFill/>
          <a:ln/>
        </p:spPr>
        <p:txBody>
          <a:bodyPr wrap="none" lIns="0" tIns="0" rIns="0" bIns="0" rtlCol="0" anchor="t"/>
          <a:lstStyle/>
          <a:p>
            <a:pPr marL="0" indent="0" algn="ctr">
              <a:lnSpc>
                <a:spcPts val="2200"/>
              </a:lnSpc>
              <a:buNone/>
            </a:pPr>
            <a:r>
              <a:rPr lang="en-US" sz="1350" dirty="0">
                <a:solidFill>
                  <a:srgbClr val="FFFFFF"/>
                </a:solidFill>
                <a:latin typeface="Roboto" pitchFamily="34" charset="0"/>
                <a:ea typeface="Roboto" pitchFamily="34" charset="-122"/>
                <a:cs typeface="Roboto" pitchFamily="34" charset="-120"/>
              </a:rPr>
              <a:t>BITCOIN </a:t>
            </a:r>
            <a:endParaRPr lang="en-US" sz="1350" dirty="0"/>
          </a:p>
        </p:txBody>
      </p:sp>
      <p:pic>
        <p:nvPicPr>
          <p:cNvPr id="7" name="Image 2" descr="preencoded.png"/>
          <p:cNvPicPr>
            <a:picLocks noChangeAspect="1"/>
          </p:cNvPicPr>
          <p:nvPr/>
        </p:nvPicPr>
        <p:blipFill>
          <a:blip r:embed="rId5"/>
          <a:stretch>
            <a:fillRect/>
          </a:stretch>
        </p:blipFill>
        <p:spPr>
          <a:xfrm>
            <a:off x="7537013" y="1426845"/>
            <a:ext cx="6486287" cy="3893106"/>
          </a:xfrm>
          <a:prstGeom prst="rect">
            <a:avLst/>
          </a:prstGeom>
        </p:spPr>
      </p:pic>
      <p:pic>
        <p:nvPicPr>
          <p:cNvPr id="8" name="Image 3" descr="preencoded.png"/>
          <p:cNvPicPr>
            <a:picLocks noChangeAspect="1"/>
          </p:cNvPicPr>
          <p:nvPr/>
        </p:nvPicPr>
        <p:blipFill>
          <a:blip r:embed="rId6"/>
          <a:stretch>
            <a:fillRect/>
          </a:stretch>
        </p:blipFill>
        <p:spPr>
          <a:xfrm>
            <a:off x="7537013" y="5517475"/>
            <a:ext cx="6486287" cy="1904405"/>
          </a:xfrm>
          <a:prstGeom prst="rect">
            <a:avLst/>
          </a:prstGeom>
        </p:spPr>
      </p:pic>
      <p:sp>
        <p:nvSpPr>
          <p:cNvPr id="9" name="Text 3"/>
          <p:cNvSpPr/>
          <p:nvPr/>
        </p:nvSpPr>
        <p:spPr>
          <a:xfrm>
            <a:off x="7537013" y="7619405"/>
            <a:ext cx="6486287" cy="280988"/>
          </a:xfrm>
          <a:prstGeom prst="rect">
            <a:avLst/>
          </a:prstGeom>
          <a:noFill/>
          <a:ln/>
        </p:spPr>
        <p:txBody>
          <a:bodyPr wrap="none" lIns="0" tIns="0" rIns="0" bIns="0" rtlCol="0" anchor="t"/>
          <a:lstStyle/>
          <a:p>
            <a:pPr marL="0" indent="0" algn="ctr">
              <a:lnSpc>
                <a:spcPts val="2200"/>
              </a:lnSpc>
              <a:buNone/>
            </a:pPr>
            <a:endParaRPr lang="en-US" sz="1350" dirty="0"/>
          </a:p>
        </p:txBody>
      </p:sp>
      <p:sp>
        <p:nvSpPr>
          <p:cNvPr id="10" name="Text 4"/>
          <p:cNvSpPr/>
          <p:nvPr/>
        </p:nvSpPr>
        <p:spPr>
          <a:xfrm>
            <a:off x="7529393" y="7755955"/>
            <a:ext cx="6486287" cy="280988"/>
          </a:xfrm>
          <a:prstGeom prst="rect">
            <a:avLst/>
          </a:prstGeom>
          <a:noFill/>
          <a:ln/>
        </p:spPr>
        <p:txBody>
          <a:bodyPr wrap="none" lIns="0" tIns="0" rIns="0" bIns="0" rtlCol="0" anchor="t"/>
          <a:lstStyle/>
          <a:p>
            <a:pPr marL="0" indent="0" algn="ctr">
              <a:lnSpc>
                <a:spcPts val="2200"/>
              </a:lnSpc>
              <a:buNone/>
            </a:pPr>
            <a:r>
              <a:rPr lang="en-US" sz="1350" dirty="0">
                <a:solidFill>
                  <a:srgbClr val="D6E5EF"/>
                </a:solidFill>
                <a:latin typeface="Roboto" pitchFamily="34" charset="0"/>
                <a:ea typeface="Roboto" pitchFamily="34" charset="-122"/>
                <a:cs typeface="Roboto" pitchFamily="34" charset="-120"/>
              </a:rPr>
              <a:t>ETHEREUM</a:t>
            </a:r>
            <a:endParaRPr lang="en-US"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52582" y="512683"/>
            <a:ext cx="6232446" cy="582692"/>
          </a:xfrm>
          <a:prstGeom prst="rect">
            <a:avLst/>
          </a:prstGeom>
          <a:noFill/>
          <a:ln/>
        </p:spPr>
        <p:txBody>
          <a:bodyPr wrap="square" lIns="0" tIns="0" rIns="0" bIns="0" rtlCol="0" anchor="t"/>
          <a:lstStyle/>
          <a:p>
            <a:pPr marL="0" indent="0" algn="l">
              <a:lnSpc>
                <a:spcPts val="2250"/>
              </a:lnSpc>
              <a:buNone/>
            </a:pPr>
            <a:r>
              <a:rPr lang="en-US" sz="2800" dirty="0">
                <a:solidFill>
                  <a:srgbClr val="76B9FF"/>
                </a:solidFill>
                <a:latin typeface="Roboto Slab" pitchFamily="34" charset="0"/>
                <a:ea typeface="Roboto Slab" pitchFamily="34" charset="-122"/>
              </a:rPr>
              <a:t>OUTPUT</a:t>
            </a:r>
            <a:r>
              <a:rPr lang="en-US" sz="1800" dirty="0">
                <a:solidFill>
                  <a:srgbClr val="76B9FF"/>
                </a:solidFill>
                <a:latin typeface="Roboto Slab" pitchFamily="34" charset="0"/>
                <a:ea typeface="Roboto Slab" pitchFamily="34" charset="-122"/>
                <a:cs typeface="Roboto Slab" pitchFamily="34" charset="-120"/>
              </a:rPr>
              <a:t>
                                                                         </a:t>
            </a:r>
            <a:r>
              <a:rPr lang="en-US" sz="1800" dirty="0">
                <a:solidFill>
                  <a:srgbClr val="FFFFFF"/>
                </a:solidFill>
                <a:latin typeface="Roboto Slab" pitchFamily="34" charset="0"/>
                <a:ea typeface="Roboto Slab" pitchFamily="34" charset="-122"/>
                <a:cs typeface="Roboto Slab" pitchFamily="34" charset="-120"/>
              </a:rPr>
              <a:t>RANDOM FOREST</a:t>
            </a:r>
            <a:endParaRPr lang="en-US" sz="1800" dirty="0"/>
          </a:p>
        </p:txBody>
      </p:sp>
      <p:pic>
        <p:nvPicPr>
          <p:cNvPr id="3" name="Image 0" descr="preencoded.png"/>
          <p:cNvPicPr>
            <a:picLocks noChangeAspect="1"/>
          </p:cNvPicPr>
          <p:nvPr/>
        </p:nvPicPr>
        <p:blipFill>
          <a:blip r:embed="rId3"/>
          <a:stretch>
            <a:fillRect/>
          </a:stretch>
        </p:blipFill>
        <p:spPr>
          <a:xfrm>
            <a:off x="652582" y="1514713"/>
            <a:ext cx="6435209" cy="3861078"/>
          </a:xfrm>
          <a:prstGeom prst="rect">
            <a:avLst/>
          </a:prstGeom>
        </p:spPr>
      </p:pic>
      <p:pic>
        <p:nvPicPr>
          <p:cNvPr id="4" name="Image 1" descr="preencoded.png"/>
          <p:cNvPicPr>
            <a:picLocks noChangeAspect="1"/>
          </p:cNvPicPr>
          <p:nvPr/>
        </p:nvPicPr>
        <p:blipFill>
          <a:blip r:embed="rId4"/>
          <a:stretch>
            <a:fillRect/>
          </a:stretch>
        </p:blipFill>
        <p:spPr>
          <a:xfrm>
            <a:off x="652582" y="5585460"/>
            <a:ext cx="6435209" cy="1567696"/>
          </a:xfrm>
          <a:prstGeom prst="rect">
            <a:avLst/>
          </a:prstGeom>
        </p:spPr>
      </p:pic>
      <p:sp>
        <p:nvSpPr>
          <p:cNvPr id="5" name="Text 1"/>
          <p:cNvSpPr/>
          <p:nvPr/>
        </p:nvSpPr>
        <p:spPr>
          <a:xfrm>
            <a:off x="652582" y="7362825"/>
            <a:ext cx="6435209" cy="298252"/>
          </a:xfrm>
          <a:prstGeom prst="rect">
            <a:avLst/>
          </a:prstGeom>
          <a:noFill/>
          <a:ln/>
        </p:spPr>
        <p:txBody>
          <a:bodyPr wrap="none" lIns="0" tIns="0" rIns="0" bIns="0" rtlCol="0" anchor="t"/>
          <a:lstStyle/>
          <a:p>
            <a:pPr marL="0" indent="0" algn="ctr">
              <a:lnSpc>
                <a:spcPts val="2300"/>
              </a:lnSpc>
              <a:buNone/>
            </a:pPr>
            <a:endParaRPr lang="en-US" sz="1450" dirty="0"/>
          </a:p>
        </p:txBody>
      </p:sp>
      <p:sp>
        <p:nvSpPr>
          <p:cNvPr id="6" name="Text 2"/>
          <p:cNvSpPr/>
          <p:nvPr/>
        </p:nvSpPr>
        <p:spPr>
          <a:xfrm>
            <a:off x="652582" y="7828836"/>
            <a:ext cx="6435209" cy="298252"/>
          </a:xfrm>
          <a:prstGeom prst="rect">
            <a:avLst/>
          </a:prstGeom>
          <a:noFill/>
          <a:ln/>
        </p:spPr>
        <p:txBody>
          <a:bodyPr wrap="none" lIns="0" tIns="0" rIns="0" bIns="0" rtlCol="0" anchor="t"/>
          <a:lstStyle/>
          <a:p>
            <a:pPr marL="0" indent="0" algn="ctr">
              <a:lnSpc>
                <a:spcPts val="2300"/>
              </a:lnSpc>
              <a:buNone/>
            </a:pPr>
            <a:r>
              <a:rPr lang="en-US" sz="1450" dirty="0">
                <a:solidFill>
                  <a:srgbClr val="FFFFFF"/>
                </a:solidFill>
                <a:latin typeface="Roboto" pitchFamily="34" charset="0"/>
                <a:ea typeface="Roboto" pitchFamily="34" charset="-122"/>
                <a:cs typeface="Roboto" pitchFamily="34" charset="-120"/>
              </a:rPr>
              <a:t>BITCOIN </a:t>
            </a:r>
            <a:endParaRPr lang="en-US" sz="1450" dirty="0"/>
          </a:p>
        </p:txBody>
      </p:sp>
      <p:pic>
        <p:nvPicPr>
          <p:cNvPr id="7" name="Image 2" descr="preencoded.png"/>
          <p:cNvPicPr>
            <a:picLocks noChangeAspect="1"/>
          </p:cNvPicPr>
          <p:nvPr/>
        </p:nvPicPr>
        <p:blipFill>
          <a:blip r:embed="rId5"/>
          <a:stretch>
            <a:fillRect/>
          </a:stretch>
        </p:blipFill>
        <p:spPr>
          <a:xfrm>
            <a:off x="7550229" y="1514713"/>
            <a:ext cx="6435209" cy="3861078"/>
          </a:xfrm>
          <a:prstGeom prst="rect">
            <a:avLst/>
          </a:prstGeom>
        </p:spPr>
      </p:pic>
      <p:pic>
        <p:nvPicPr>
          <p:cNvPr id="8" name="Image 3" descr="preencoded.png"/>
          <p:cNvPicPr>
            <a:picLocks noChangeAspect="1"/>
          </p:cNvPicPr>
          <p:nvPr/>
        </p:nvPicPr>
        <p:blipFill>
          <a:blip r:embed="rId6"/>
          <a:stretch>
            <a:fillRect/>
          </a:stretch>
        </p:blipFill>
        <p:spPr>
          <a:xfrm>
            <a:off x="7550229" y="5585460"/>
            <a:ext cx="6435209" cy="1622465"/>
          </a:xfrm>
          <a:prstGeom prst="rect">
            <a:avLst/>
          </a:prstGeom>
        </p:spPr>
      </p:pic>
      <p:sp>
        <p:nvSpPr>
          <p:cNvPr id="9" name="Text 3"/>
          <p:cNvSpPr/>
          <p:nvPr/>
        </p:nvSpPr>
        <p:spPr>
          <a:xfrm>
            <a:off x="7550229" y="7417594"/>
            <a:ext cx="6435209" cy="298252"/>
          </a:xfrm>
          <a:prstGeom prst="rect">
            <a:avLst/>
          </a:prstGeom>
          <a:noFill/>
          <a:ln/>
        </p:spPr>
        <p:txBody>
          <a:bodyPr wrap="none" lIns="0" tIns="0" rIns="0" bIns="0" rtlCol="0" anchor="t"/>
          <a:lstStyle/>
          <a:p>
            <a:pPr marL="0" indent="0" algn="ctr">
              <a:lnSpc>
                <a:spcPts val="2300"/>
              </a:lnSpc>
              <a:buNone/>
            </a:pPr>
            <a:endParaRPr lang="en-US" sz="1450" dirty="0"/>
          </a:p>
        </p:txBody>
      </p:sp>
      <p:sp>
        <p:nvSpPr>
          <p:cNvPr id="10" name="Text 4"/>
          <p:cNvSpPr/>
          <p:nvPr/>
        </p:nvSpPr>
        <p:spPr>
          <a:xfrm>
            <a:off x="7550229" y="7883604"/>
            <a:ext cx="6435209" cy="298252"/>
          </a:xfrm>
          <a:prstGeom prst="rect">
            <a:avLst/>
          </a:prstGeom>
          <a:noFill/>
          <a:ln/>
        </p:spPr>
        <p:txBody>
          <a:bodyPr wrap="none" lIns="0" tIns="0" rIns="0" bIns="0" rtlCol="0" anchor="t"/>
          <a:lstStyle/>
          <a:p>
            <a:pPr marL="0" indent="0" algn="ctr">
              <a:lnSpc>
                <a:spcPts val="2300"/>
              </a:lnSpc>
              <a:buNone/>
            </a:pPr>
            <a:r>
              <a:rPr lang="en-US" sz="1450" dirty="0">
                <a:solidFill>
                  <a:srgbClr val="D6E5EF"/>
                </a:solidFill>
                <a:latin typeface="Roboto" pitchFamily="34" charset="0"/>
                <a:ea typeface="Roboto" pitchFamily="34" charset="-122"/>
                <a:cs typeface="Roboto" pitchFamily="34" charset="-120"/>
              </a:rPr>
              <a:t>ETHEREUM</a:t>
            </a:r>
            <a:endParaRPr lang="en-US" sz="14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62237-734F-CEF2-FA89-292C6CB1A18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98BC512-7024-5984-0EA5-A1088B137AF1}"/>
              </a:ext>
            </a:extLst>
          </p:cNvPr>
          <p:cNvSpPr/>
          <p:nvPr/>
        </p:nvSpPr>
        <p:spPr>
          <a:xfrm>
            <a:off x="652582" y="512683"/>
            <a:ext cx="6232446" cy="582692"/>
          </a:xfrm>
          <a:prstGeom prst="rect">
            <a:avLst/>
          </a:prstGeom>
          <a:noFill/>
          <a:ln/>
        </p:spPr>
        <p:txBody>
          <a:bodyPr wrap="square" lIns="0" tIns="0" rIns="0" bIns="0" rtlCol="0" anchor="t"/>
          <a:lstStyle/>
          <a:p>
            <a:pPr marL="0" indent="0" algn="l">
              <a:lnSpc>
                <a:spcPts val="2250"/>
              </a:lnSpc>
              <a:buNone/>
            </a:pPr>
            <a:r>
              <a:rPr lang="en-US" sz="2800" dirty="0">
                <a:solidFill>
                  <a:srgbClr val="76B9FF"/>
                </a:solidFill>
                <a:latin typeface="Roboto Slab" pitchFamily="34" charset="0"/>
                <a:ea typeface="Roboto Slab" pitchFamily="34" charset="-122"/>
              </a:rPr>
              <a:t>OUTPUT</a:t>
            </a:r>
            <a:r>
              <a:rPr lang="en-US" sz="1800" dirty="0">
                <a:solidFill>
                  <a:srgbClr val="76B9FF"/>
                </a:solidFill>
                <a:latin typeface="Roboto Slab" pitchFamily="34" charset="0"/>
                <a:ea typeface="Roboto Slab" pitchFamily="34" charset="-122"/>
                <a:cs typeface="Roboto Slab" pitchFamily="34" charset="-120"/>
              </a:rPr>
              <a:t>
                                                                                         </a:t>
            </a:r>
            <a:r>
              <a:rPr lang="en-US" sz="1800" dirty="0">
                <a:solidFill>
                  <a:srgbClr val="FFFFFF"/>
                </a:solidFill>
                <a:latin typeface="Roboto Slab" pitchFamily="34" charset="0"/>
                <a:ea typeface="Roboto Slab" pitchFamily="34" charset="-122"/>
                <a:cs typeface="Roboto Slab" pitchFamily="34" charset="-120"/>
              </a:rPr>
              <a:t>SARIMAX</a:t>
            </a:r>
            <a:endParaRPr lang="en-US" sz="1800" dirty="0"/>
          </a:p>
        </p:txBody>
      </p:sp>
      <p:pic>
        <p:nvPicPr>
          <p:cNvPr id="4" name="Image 1" descr="preencoded.png">
            <a:extLst>
              <a:ext uri="{FF2B5EF4-FFF2-40B4-BE49-F238E27FC236}">
                <a16:creationId xmlns:a16="http://schemas.microsoft.com/office/drawing/2014/main" id="{AF5CED99-8467-7CE5-66BB-EC6F45581934}"/>
              </a:ext>
            </a:extLst>
          </p:cNvPr>
          <p:cNvPicPr>
            <a:picLocks noChangeAspect="1"/>
          </p:cNvPicPr>
          <p:nvPr/>
        </p:nvPicPr>
        <p:blipFill>
          <a:blip r:embed="rId3"/>
          <a:stretch>
            <a:fillRect/>
          </a:stretch>
        </p:blipFill>
        <p:spPr>
          <a:xfrm>
            <a:off x="652582" y="5585459"/>
            <a:ext cx="6435209" cy="1622465"/>
          </a:xfrm>
          <a:prstGeom prst="rect">
            <a:avLst/>
          </a:prstGeom>
        </p:spPr>
      </p:pic>
      <p:sp>
        <p:nvSpPr>
          <p:cNvPr id="5" name="Text 1">
            <a:extLst>
              <a:ext uri="{FF2B5EF4-FFF2-40B4-BE49-F238E27FC236}">
                <a16:creationId xmlns:a16="http://schemas.microsoft.com/office/drawing/2014/main" id="{5891D7B2-998B-082E-C33A-1F6A013FD13B}"/>
              </a:ext>
            </a:extLst>
          </p:cNvPr>
          <p:cNvSpPr/>
          <p:nvPr/>
        </p:nvSpPr>
        <p:spPr>
          <a:xfrm>
            <a:off x="652582" y="7362825"/>
            <a:ext cx="6435209" cy="298252"/>
          </a:xfrm>
          <a:prstGeom prst="rect">
            <a:avLst/>
          </a:prstGeom>
          <a:noFill/>
          <a:ln/>
        </p:spPr>
        <p:txBody>
          <a:bodyPr wrap="none" lIns="0" tIns="0" rIns="0" bIns="0" rtlCol="0" anchor="t"/>
          <a:lstStyle/>
          <a:p>
            <a:pPr marL="0" indent="0" algn="ctr">
              <a:lnSpc>
                <a:spcPts val="2300"/>
              </a:lnSpc>
              <a:buNone/>
            </a:pPr>
            <a:endParaRPr lang="en-US" sz="1450" dirty="0"/>
          </a:p>
        </p:txBody>
      </p:sp>
      <p:sp>
        <p:nvSpPr>
          <p:cNvPr id="6" name="Text 2">
            <a:extLst>
              <a:ext uri="{FF2B5EF4-FFF2-40B4-BE49-F238E27FC236}">
                <a16:creationId xmlns:a16="http://schemas.microsoft.com/office/drawing/2014/main" id="{8B28CD32-3DC5-D3B1-BCD1-58DB5A50E5F7}"/>
              </a:ext>
            </a:extLst>
          </p:cNvPr>
          <p:cNvSpPr/>
          <p:nvPr/>
        </p:nvSpPr>
        <p:spPr>
          <a:xfrm>
            <a:off x="652582" y="7828836"/>
            <a:ext cx="6435209" cy="298252"/>
          </a:xfrm>
          <a:prstGeom prst="rect">
            <a:avLst/>
          </a:prstGeom>
          <a:noFill/>
          <a:ln/>
        </p:spPr>
        <p:txBody>
          <a:bodyPr wrap="none" lIns="0" tIns="0" rIns="0" bIns="0" rtlCol="0" anchor="t"/>
          <a:lstStyle/>
          <a:p>
            <a:pPr marL="0" indent="0" algn="ctr">
              <a:lnSpc>
                <a:spcPts val="2300"/>
              </a:lnSpc>
              <a:buNone/>
            </a:pPr>
            <a:r>
              <a:rPr lang="en-US" sz="1450" dirty="0">
                <a:solidFill>
                  <a:srgbClr val="FFFFFF"/>
                </a:solidFill>
                <a:latin typeface="Roboto" pitchFamily="34" charset="0"/>
                <a:ea typeface="Roboto" pitchFamily="34" charset="-122"/>
                <a:cs typeface="Roboto" pitchFamily="34" charset="-120"/>
              </a:rPr>
              <a:t>BITCOIN </a:t>
            </a:r>
            <a:endParaRPr lang="en-US" sz="1450" dirty="0"/>
          </a:p>
        </p:txBody>
      </p:sp>
      <p:pic>
        <p:nvPicPr>
          <p:cNvPr id="8" name="Image 3" descr="preencoded.png">
            <a:extLst>
              <a:ext uri="{FF2B5EF4-FFF2-40B4-BE49-F238E27FC236}">
                <a16:creationId xmlns:a16="http://schemas.microsoft.com/office/drawing/2014/main" id="{4EE3801D-B94E-35B0-6903-190FC39953C6}"/>
              </a:ext>
            </a:extLst>
          </p:cNvPr>
          <p:cNvPicPr>
            <a:picLocks noChangeAspect="1"/>
          </p:cNvPicPr>
          <p:nvPr/>
        </p:nvPicPr>
        <p:blipFill>
          <a:blip r:embed="rId4"/>
          <a:stretch>
            <a:fillRect/>
          </a:stretch>
        </p:blipFill>
        <p:spPr>
          <a:xfrm>
            <a:off x="7550229" y="5585460"/>
            <a:ext cx="6435209" cy="1622465"/>
          </a:xfrm>
          <a:prstGeom prst="rect">
            <a:avLst/>
          </a:prstGeom>
        </p:spPr>
      </p:pic>
      <p:sp>
        <p:nvSpPr>
          <p:cNvPr id="9" name="Text 3">
            <a:extLst>
              <a:ext uri="{FF2B5EF4-FFF2-40B4-BE49-F238E27FC236}">
                <a16:creationId xmlns:a16="http://schemas.microsoft.com/office/drawing/2014/main" id="{81E235CB-1EFB-2138-B0D5-01C3B75F8A1A}"/>
              </a:ext>
            </a:extLst>
          </p:cNvPr>
          <p:cNvSpPr/>
          <p:nvPr/>
        </p:nvSpPr>
        <p:spPr>
          <a:xfrm>
            <a:off x="7550229" y="7417594"/>
            <a:ext cx="6435209" cy="298252"/>
          </a:xfrm>
          <a:prstGeom prst="rect">
            <a:avLst/>
          </a:prstGeom>
          <a:noFill/>
          <a:ln/>
        </p:spPr>
        <p:txBody>
          <a:bodyPr wrap="none" lIns="0" tIns="0" rIns="0" bIns="0" rtlCol="0" anchor="t"/>
          <a:lstStyle/>
          <a:p>
            <a:pPr marL="0" indent="0" algn="ctr">
              <a:lnSpc>
                <a:spcPts val="2300"/>
              </a:lnSpc>
              <a:buNone/>
            </a:pPr>
            <a:endParaRPr lang="en-US" sz="1450" dirty="0"/>
          </a:p>
        </p:txBody>
      </p:sp>
      <p:sp>
        <p:nvSpPr>
          <p:cNvPr id="10" name="Text 4">
            <a:extLst>
              <a:ext uri="{FF2B5EF4-FFF2-40B4-BE49-F238E27FC236}">
                <a16:creationId xmlns:a16="http://schemas.microsoft.com/office/drawing/2014/main" id="{759F6B10-97EC-200D-3D4A-756A10797769}"/>
              </a:ext>
            </a:extLst>
          </p:cNvPr>
          <p:cNvSpPr/>
          <p:nvPr/>
        </p:nvSpPr>
        <p:spPr>
          <a:xfrm>
            <a:off x="7550229" y="7883604"/>
            <a:ext cx="6435209" cy="298252"/>
          </a:xfrm>
          <a:prstGeom prst="rect">
            <a:avLst/>
          </a:prstGeom>
          <a:noFill/>
          <a:ln/>
        </p:spPr>
        <p:txBody>
          <a:bodyPr wrap="none" lIns="0" tIns="0" rIns="0" bIns="0" rtlCol="0" anchor="t"/>
          <a:lstStyle/>
          <a:p>
            <a:pPr marL="0" indent="0" algn="ctr">
              <a:lnSpc>
                <a:spcPts val="2300"/>
              </a:lnSpc>
              <a:buNone/>
            </a:pPr>
            <a:r>
              <a:rPr lang="en-US" sz="1450" dirty="0">
                <a:solidFill>
                  <a:srgbClr val="D6E5EF"/>
                </a:solidFill>
                <a:latin typeface="Roboto" pitchFamily="34" charset="0"/>
                <a:ea typeface="Roboto" pitchFamily="34" charset="-122"/>
                <a:cs typeface="Roboto" pitchFamily="34" charset="-120"/>
              </a:rPr>
              <a:t>ETHEREUM</a:t>
            </a:r>
            <a:endParaRPr lang="en-US" sz="1450" dirty="0"/>
          </a:p>
        </p:txBody>
      </p:sp>
      <p:pic>
        <p:nvPicPr>
          <p:cNvPr id="12" name="Picture 11">
            <a:extLst>
              <a:ext uri="{FF2B5EF4-FFF2-40B4-BE49-F238E27FC236}">
                <a16:creationId xmlns:a16="http://schemas.microsoft.com/office/drawing/2014/main" id="{95B627E7-1A2E-2EF7-78F2-C6F3CF71A874}"/>
              </a:ext>
            </a:extLst>
          </p:cNvPr>
          <p:cNvPicPr>
            <a:picLocks noChangeAspect="1"/>
          </p:cNvPicPr>
          <p:nvPr/>
        </p:nvPicPr>
        <p:blipFill rotWithShape="1">
          <a:blip r:embed="rId5">
            <a:alphaModFix amt="92000"/>
            <a:extLst>
              <a:ext uri="{BEBA8EAE-BF5A-486C-A8C5-ECC9F3942E4B}">
                <a14:imgProps xmlns:a14="http://schemas.microsoft.com/office/drawing/2010/main">
                  <a14:imgLayer r:embed="rId6">
                    <a14:imgEffect>
                      <a14:colorTemperature colorTemp="6654"/>
                    </a14:imgEffect>
                    <a14:imgEffect>
                      <a14:saturation sat="94000"/>
                    </a14:imgEffect>
                    <a14:imgEffect>
                      <a14:brightnessContrast bright="1000" contrast="-55000"/>
                    </a14:imgEffect>
                  </a14:imgLayer>
                </a14:imgProps>
              </a:ext>
              <a:ext uri="{28A0092B-C50C-407E-A947-70E740481C1C}">
                <a14:useLocalDpi xmlns:a14="http://schemas.microsoft.com/office/drawing/2010/main" val="0"/>
              </a:ext>
            </a:extLst>
          </a:blip>
          <a:srcRect t="5428" b="4282"/>
          <a:stretch/>
        </p:blipFill>
        <p:spPr bwMode="auto">
          <a:xfrm>
            <a:off x="652581" y="1514714"/>
            <a:ext cx="6426571" cy="3861078"/>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78BE6E19-66FE-E9AE-78EB-15814D202AE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7918" b="4015"/>
          <a:stretch/>
        </p:blipFill>
        <p:spPr bwMode="auto">
          <a:xfrm>
            <a:off x="7550229" y="1514714"/>
            <a:ext cx="6426571" cy="3861077"/>
          </a:xfrm>
          <a:prstGeom prst="rect">
            <a:avLst/>
          </a:prstGeom>
          <a:noFill/>
          <a:ln>
            <a:noFill/>
          </a:ln>
          <a:extLst>
            <a:ext uri="{53640926-AAD7-44D8-BBD7-CCE9431645EC}">
              <a14:shadowObscured xmlns:a14="http://schemas.microsoft.com/office/drawing/2010/main"/>
            </a:ext>
          </a:extLst>
        </p:spPr>
      </p:pic>
      <p:pic>
        <p:nvPicPr>
          <p:cNvPr id="14" name="Image 1" descr="preencoded.png">
            <a:extLst>
              <a:ext uri="{FF2B5EF4-FFF2-40B4-BE49-F238E27FC236}">
                <a16:creationId xmlns:a16="http://schemas.microsoft.com/office/drawing/2014/main" id="{51E0E53A-73AB-ED36-C294-C60F4A154845}"/>
              </a:ext>
            </a:extLst>
          </p:cNvPr>
          <p:cNvPicPr>
            <a:picLocks noChangeAspect="1"/>
          </p:cNvPicPr>
          <p:nvPr/>
        </p:nvPicPr>
        <p:blipFill>
          <a:blip r:embed="rId8"/>
          <a:stretch>
            <a:fillRect/>
          </a:stretch>
        </p:blipFill>
        <p:spPr>
          <a:xfrm>
            <a:off x="7550229" y="5585459"/>
            <a:ext cx="6486287" cy="1567697"/>
          </a:xfrm>
          <a:prstGeom prst="rect">
            <a:avLst/>
          </a:prstGeom>
        </p:spPr>
      </p:pic>
    </p:spTree>
    <p:extLst>
      <p:ext uri="{BB962C8B-B14F-4D97-AF65-F5344CB8AC3E}">
        <p14:creationId xmlns:p14="http://schemas.microsoft.com/office/powerpoint/2010/main" val="1654879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902AC-2D57-E8BF-A307-3432B184E2D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0F605C9-B593-D7FE-3CF2-D18643A9CD5D}"/>
              </a:ext>
            </a:extLst>
          </p:cNvPr>
          <p:cNvSpPr/>
          <p:nvPr/>
        </p:nvSpPr>
        <p:spPr>
          <a:xfrm>
            <a:off x="652582" y="512683"/>
            <a:ext cx="6232446" cy="582692"/>
          </a:xfrm>
          <a:prstGeom prst="rect">
            <a:avLst/>
          </a:prstGeom>
          <a:noFill/>
          <a:ln/>
        </p:spPr>
        <p:txBody>
          <a:bodyPr wrap="square" lIns="0" tIns="0" rIns="0" bIns="0" rtlCol="0" anchor="t"/>
          <a:lstStyle/>
          <a:p>
            <a:pPr marL="0" indent="0" algn="l">
              <a:lnSpc>
                <a:spcPts val="2250"/>
              </a:lnSpc>
              <a:buNone/>
            </a:pPr>
            <a:r>
              <a:rPr lang="en-US" sz="2800" dirty="0">
                <a:solidFill>
                  <a:srgbClr val="76B9FF"/>
                </a:solidFill>
                <a:latin typeface="Roboto Slab" pitchFamily="34" charset="0"/>
                <a:ea typeface="Roboto Slab" pitchFamily="34" charset="-122"/>
              </a:rPr>
              <a:t>OUTPUT</a:t>
            </a:r>
            <a:r>
              <a:rPr lang="en-US" sz="1800" dirty="0">
                <a:solidFill>
                  <a:srgbClr val="76B9FF"/>
                </a:solidFill>
                <a:latin typeface="Roboto Slab" pitchFamily="34" charset="0"/>
                <a:ea typeface="Roboto Slab" pitchFamily="34" charset="-122"/>
                <a:cs typeface="Roboto Slab" pitchFamily="34" charset="-120"/>
              </a:rPr>
              <a:t>
                                                                                               </a:t>
            </a:r>
            <a:r>
              <a:rPr lang="en-US" sz="1800" dirty="0">
                <a:solidFill>
                  <a:srgbClr val="FFFFFF"/>
                </a:solidFill>
                <a:latin typeface="Roboto Slab" pitchFamily="34" charset="0"/>
                <a:ea typeface="Roboto Slab" pitchFamily="34" charset="-122"/>
                <a:cs typeface="Roboto Slab" pitchFamily="34" charset="-120"/>
              </a:rPr>
              <a:t>ARIMA</a:t>
            </a:r>
            <a:endParaRPr lang="en-US" sz="1800" dirty="0"/>
          </a:p>
        </p:txBody>
      </p:sp>
      <p:pic>
        <p:nvPicPr>
          <p:cNvPr id="4" name="Image 1" descr="preencoded.png">
            <a:extLst>
              <a:ext uri="{FF2B5EF4-FFF2-40B4-BE49-F238E27FC236}">
                <a16:creationId xmlns:a16="http://schemas.microsoft.com/office/drawing/2014/main" id="{7AD8A489-E72D-08A1-7091-ACF99260A8D1}"/>
              </a:ext>
            </a:extLst>
          </p:cNvPr>
          <p:cNvPicPr>
            <a:picLocks noChangeAspect="1"/>
          </p:cNvPicPr>
          <p:nvPr/>
        </p:nvPicPr>
        <p:blipFill>
          <a:blip r:embed="rId3"/>
          <a:stretch>
            <a:fillRect/>
          </a:stretch>
        </p:blipFill>
        <p:spPr>
          <a:xfrm>
            <a:off x="652582" y="5585460"/>
            <a:ext cx="6435209" cy="1567696"/>
          </a:xfrm>
          <a:prstGeom prst="rect">
            <a:avLst/>
          </a:prstGeom>
        </p:spPr>
      </p:pic>
      <p:sp>
        <p:nvSpPr>
          <p:cNvPr id="5" name="Text 1">
            <a:extLst>
              <a:ext uri="{FF2B5EF4-FFF2-40B4-BE49-F238E27FC236}">
                <a16:creationId xmlns:a16="http://schemas.microsoft.com/office/drawing/2014/main" id="{3B4E99F8-6C2A-1E3A-E499-A01FD30841A4}"/>
              </a:ext>
            </a:extLst>
          </p:cNvPr>
          <p:cNvSpPr/>
          <p:nvPr/>
        </p:nvSpPr>
        <p:spPr>
          <a:xfrm>
            <a:off x="652582" y="7362825"/>
            <a:ext cx="6435209" cy="298252"/>
          </a:xfrm>
          <a:prstGeom prst="rect">
            <a:avLst/>
          </a:prstGeom>
          <a:noFill/>
          <a:ln/>
        </p:spPr>
        <p:txBody>
          <a:bodyPr wrap="none" lIns="0" tIns="0" rIns="0" bIns="0" rtlCol="0" anchor="t"/>
          <a:lstStyle/>
          <a:p>
            <a:pPr marL="0" indent="0" algn="ctr">
              <a:lnSpc>
                <a:spcPts val="2300"/>
              </a:lnSpc>
              <a:buNone/>
            </a:pPr>
            <a:endParaRPr lang="en-US" sz="1450" dirty="0"/>
          </a:p>
        </p:txBody>
      </p:sp>
      <p:sp>
        <p:nvSpPr>
          <p:cNvPr id="6" name="Text 2">
            <a:extLst>
              <a:ext uri="{FF2B5EF4-FFF2-40B4-BE49-F238E27FC236}">
                <a16:creationId xmlns:a16="http://schemas.microsoft.com/office/drawing/2014/main" id="{31F19C1B-3CD0-B50D-2EA4-7DF943F514A5}"/>
              </a:ext>
            </a:extLst>
          </p:cNvPr>
          <p:cNvSpPr/>
          <p:nvPr/>
        </p:nvSpPr>
        <p:spPr>
          <a:xfrm>
            <a:off x="652582" y="7828836"/>
            <a:ext cx="6435209" cy="298252"/>
          </a:xfrm>
          <a:prstGeom prst="rect">
            <a:avLst/>
          </a:prstGeom>
          <a:noFill/>
          <a:ln/>
        </p:spPr>
        <p:txBody>
          <a:bodyPr wrap="none" lIns="0" tIns="0" rIns="0" bIns="0" rtlCol="0" anchor="t"/>
          <a:lstStyle/>
          <a:p>
            <a:pPr marL="0" indent="0" algn="ctr">
              <a:lnSpc>
                <a:spcPts val="2300"/>
              </a:lnSpc>
              <a:buNone/>
            </a:pPr>
            <a:r>
              <a:rPr lang="en-US" sz="1450" dirty="0">
                <a:solidFill>
                  <a:srgbClr val="FFFFFF"/>
                </a:solidFill>
                <a:latin typeface="Roboto" pitchFamily="34" charset="0"/>
                <a:ea typeface="Roboto" pitchFamily="34" charset="-122"/>
                <a:cs typeface="Roboto" pitchFamily="34" charset="-120"/>
              </a:rPr>
              <a:t>BITCOIN </a:t>
            </a:r>
            <a:endParaRPr lang="en-US" sz="1450" dirty="0"/>
          </a:p>
        </p:txBody>
      </p:sp>
      <p:pic>
        <p:nvPicPr>
          <p:cNvPr id="8" name="Image 3" descr="preencoded.png">
            <a:extLst>
              <a:ext uri="{FF2B5EF4-FFF2-40B4-BE49-F238E27FC236}">
                <a16:creationId xmlns:a16="http://schemas.microsoft.com/office/drawing/2014/main" id="{67120AE2-4C62-BA8B-A007-7431534C4CE1}"/>
              </a:ext>
            </a:extLst>
          </p:cNvPr>
          <p:cNvPicPr>
            <a:picLocks noChangeAspect="1"/>
          </p:cNvPicPr>
          <p:nvPr/>
        </p:nvPicPr>
        <p:blipFill>
          <a:blip r:embed="rId4"/>
          <a:stretch>
            <a:fillRect/>
          </a:stretch>
        </p:blipFill>
        <p:spPr>
          <a:xfrm>
            <a:off x="7550229" y="5585460"/>
            <a:ext cx="6435209" cy="1622465"/>
          </a:xfrm>
          <a:prstGeom prst="rect">
            <a:avLst/>
          </a:prstGeom>
        </p:spPr>
      </p:pic>
      <p:sp>
        <p:nvSpPr>
          <p:cNvPr id="9" name="Text 3">
            <a:extLst>
              <a:ext uri="{FF2B5EF4-FFF2-40B4-BE49-F238E27FC236}">
                <a16:creationId xmlns:a16="http://schemas.microsoft.com/office/drawing/2014/main" id="{46FBFCDB-A884-0971-84F2-3642CE54BFC8}"/>
              </a:ext>
            </a:extLst>
          </p:cNvPr>
          <p:cNvSpPr/>
          <p:nvPr/>
        </p:nvSpPr>
        <p:spPr>
          <a:xfrm>
            <a:off x="7550229" y="7417594"/>
            <a:ext cx="6435209" cy="298252"/>
          </a:xfrm>
          <a:prstGeom prst="rect">
            <a:avLst/>
          </a:prstGeom>
          <a:noFill/>
          <a:ln/>
        </p:spPr>
        <p:txBody>
          <a:bodyPr wrap="none" lIns="0" tIns="0" rIns="0" bIns="0" rtlCol="0" anchor="t"/>
          <a:lstStyle/>
          <a:p>
            <a:pPr marL="0" indent="0" algn="ctr">
              <a:lnSpc>
                <a:spcPts val="2300"/>
              </a:lnSpc>
              <a:buNone/>
            </a:pPr>
            <a:endParaRPr lang="en-US" sz="1450" dirty="0"/>
          </a:p>
        </p:txBody>
      </p:sp>
      <p:sp>
        <p:nvSpPr>
          <p:cNvPr id="10" name="Text 4">
            <a:extLst>
              <a:ext uri="{FF2B5EF4-FFF2-40B4-BE49-F238E27FC236}">
                <a16:creationId xmlns:a16="http://schemas.microsoft.com/office/drawing/2014/main" id="{046FAA2D-8B6E-7DA3-997B-E2DCACF090C4}"/>
              </a:ext>
            </a:extLst>
          </p:cNvPr>
          <p:cNvSpPr/>
          <p:nvPr/>
        </p:nvSpPr>
        <p:spPr>
          <a:xfrm>
            <a:off x="7550229" y="7883604"/>
            <a:ext cx="6435209" cy="298252"/>
          </a:xfrm>
          <a:prstGeom prst="rect">
            <a:avLst/>
          </a:prstGeom>
          <a:noFill/>
          <a:ln/>
        </p:spPr>
        <p:txBody>
          <a:bodyPr wrap="none" lIns="0" tIns="0" rIns="0" bIns="0" rtlCol="0" anchor="t"/>
          <a:lstStyle/>
          <a:p>
            <a:pPr marL="0" indent="0" algn="ctr">
              <a:lnSpc>
                <a:spcPts val="2300"/>
              </a:lnSpc>
              <a:buNone/>
            </a:pPr>
            <a:r>
              <a:rPr lang="en-US" sz="1450" dirty="0">
                <a:solidFill>
                  <a:srgbClr val="D6E5EF"/>
                </a:solidFill>
                <a:latin typeface="Roboto" pitchFamily="34" charset="0"/>
                <a:ea typeface="Roboto" pitchFamily="34" charset="-122"/>
                <a:cs typeface="Roboto" pitchFamily="34" charset="-120"/>
              </a:rPr>
              <a:t>ETHEREUM</a:t>
            </a:r>
            <a:endParaRPr lang="en-US" sz="1450" dirty="0"/>
          </a:p>
        </p:txBody>
      </p:sp>
      <p:pic>
        <p:nvPicPr>
          <p:cNvPr id="13" name="Picture 12">
            <a:extLst>
              <a:ext uri="{FF2B5EF4-FFF2-40B4-BE49-F238E27FC236}">
                <a16:creationId xmlns:a16="http://schemas.microsoft.com/office/drawing/2014/main" id="{46A4020A-EFDE-22CA-79A0-8D8FAF42B847}"/>
              </a:ext>
            </a:extLst>
          </p:cNvPr>
          <p:cNvPicPr>
            <a:picLocks noChangeAspect="1"/>
          </p:cNvPicPr>
          <p:nvPr/>
        </p:nvPicPr>
        <p:blipFill>
          <a:blip r:embed="rId5"/>
          <a:stretch>
            <a:fillRect/>
          </a:stretch>
        </p:blipFill>
        <p:spPr>
          <a:xfrm>
            <a:off x="7550229" y="1509445"/>
            <a:ext cx="6435130" cy="3861078"/>
          </a:xfrm>
          <a:prstGeom prst="rect">
            <a:avLst/>
          </a:prstGeom>
        </p:spPr>
      </p:pic>
      <p:pic>
        <p:nvPicPr>
          <p:cNvPr id="15" name="Picture 14">
            <a:extLst>
              <a:ext uri="{FF2B5EF4-FFF2-40B4-BE49-F238E27FC236}">
                <a16:creationId xmlns:a16="http://schemas.microsoft.com/office/drawing/2014/main" id="{B49AF29A-AF3E-DF98-2812-BB7945AC589A}"/>
              </a:ext>
            </a:extLst>
          </p:cNvPr>
          <p:cNvPicPr>
            <a:picLocks noChangeAspect="1"/>
          </p:cNvPicPr>
          <p:nvPr/>
        </p:nvPicPr>
        <p:blipFill>
          <a:blip r:embed="rId6"/>
          <a:stretch>
            <a:fillRect/>
          </a:stretch>
        </p:blipFill>
        <p:spPr>
          <a:xfrm>
            <a:off x="652582" y="1509445"/>
            <a:ext cx="6427590" cy="3876277"/>
          </a:xfrm>
          <a:prstGeom prst="rect">
            <a:avLst/>
          </a:prstGeom>
        </p:spPr>
      </p:pic>
    </p:spTree>
    <p:extLst>
      <p:ext uri="{BB962C8B-B14F-4D97-AF65-F5344CB8AC3E}">
        <p14:creationId xmlns:p14="http://schemas.microsoft.com/office/powerpoint/2010/main" val="2432695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B6D1E-1F2F-0CAD-723F-0A372B2369B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F9CE396-90A6-E545-507B-FDCD0482583A}"/>
              </a:ext>
            </a:extLst>
          </p:cNvPr>
          <p:cNvSpPr/>
          <p:nvPr/>
        </p:nvSpPr>
        <p:spPr>
          <a:xfrm>
            <a:off x="652582" y="512683"/>
            <a:ext cx="6232446" cy="582692"/>
          </a:xfrm>
          <a:prstGeom prst="rect">
            <a:avLst/>
          </a:prstGeom>
          <a:noFill/>
          <a:ln/>
        </p:spPr>
        <p:txBody>
          <a:bodyPr wrap="square" lIns="0" tIns="0" rIns="0" bIns="0" rtlCol="0" anchor="t"/>
          <a:lstStyle/>
          <a:p>
            <a:pPr marL="0" indent="0" algn="l">
              <a:lnSpc>
                <a:spcPts val="2250"/>
              </a:lnSpc>
              <a:buNone/>
            </a:pPr>
            <a:r>
              <a:rPr lang="en-US" sz="2800" dirty="0">
                <a:solidFill>
                  <a:srgbClr val="76B9FF"/>
                </a:solidFill>
                <a:latin typeface="Roboto Slab" pitchFamily="34" charset="0"/>
                <a:ea typeface="Roboto Slab" pitchFamily="34" charset="-122"/>
              </a:rPr>
              <a:t>OUTPUT</a:t>
            </a:r>
            <a:r>
              <a:rPr lang="en-US" sz="1800" dirty="0">
                <a:solidFill>
                  <a:srgbClr val="76B9FF"/>
                </a:solidFill>
                <a:latin typeface="Roboto Slab" pitchFamily="34" charset="0"/>
                <a:ea typeface="Roboto Slab" pitchFamily="34" charset="-122"/>
                <a:cs typeface="Roboto Slab" pitchFamily="34" charset="-120"/>
              </a:rPr>
              <a:t>
                                                                                         </a:t>
            </a:r>
            <a:r>
              <a:rPr lang="en-US" sz="1800" dirty="0">
                <a:solidFill>
                  <a:srgbClr val="FFFFFF"/>
                </a:solidFill>
                <a:latin typeface="Roboto Slab" pitchFamily="34" charset="0"/>
                <a:ea typeface="Roboto Slab" pitchFamily="34" charset="-122"/>
                <a:cs typeface="Roboto Slab" pitchFamily="34" charset="-120"/>
              </a:rPr>
              <a:t>ORBIT-ML</a:t>
            </a:r>
            <a:endParaRPr lang="en-US" sz="1800" dirty="0"/>
          </a:p>
        </p:txBody>
      </p:sp>
      <p:pic>
        <p:nvPicPr>
          <p:cNvPr id="4" name="Image 1" descr="preencoded.png">
            <a:extLst>
              <a:ext uri="{FF2B5EF4-FFF2-40B4-BE49-F238E27FC236}">
                <a16:creationId xmlns:a16="http://schemas.microsoft.com/office/drawing/2014/main" id="{9119ADCB-D9FB-B319-B38C-F5EF7FB36447}"/>
              </a:ext>
            </a:extLst>
          </p:cNvPr>
          <p:cNvPicPr>
            <a:picLocks noChangeAspect="1"/>
          </p:cNvPicPr>
          <p:nvPr/>
        </p:nvPicPr>
        <p:blipFill>
          <a:blip r:embed="rId3"/>
          <a:stretch>
            <a:fillRect/>
          </a:stretch>
        </p:blipFill>
        <p:spPr>
          <a:xfrm>
            <a:off x="652582" y="5585460"/>
            <a:ext cx="6435209" cy="1567696"/>
          </a:xfrm>
          <a:prstGeom prst="rect">
            <a:avLst/>
          </a:prstGeom>
        </p:spPr>
      </p:pic>
      <p:sp>
        <p:nvSpPr>
          <p:cNvPr id="5" name="Text 1">
            <a:extLst>
              <a:ext uri="{FF2B5EF4-FFF2-40B4-BE49-F238E27FC236}">
                <a16:creationId xmlns:a16="http://schemas.microsoft.com/office/drawing/2014/main" id="{E9517BAB-AB4B-CB4E-3BA0-FF39A164707C}"/>
              </a:ext>
            </a:extLst>
          </p:cNvPr>
          <p:cNvSpPr/>
          <p:nvPr/>
        </p:nvSpPr>
        <p:spPr>
          <a:xfrm>
            <a:off x="652582" y="7362825"/>
            <a:ext cx="6435209" cy="298252"/>
          </a:xfrm>
          <a:prstGeom prst="rect">
            <a:avLst/>
          </a:prstGeom>
          <a:noFill/>
          <a:ln/>
        </p:spPr>
        <p:txBody>
          <a:bodyPr wrap="none" lIns="0" tIns="0" rIns="0" bIns="0" rtlCol="0" anchor="t"/>
          <a:lstStyle/>
          <a:p>
            <a:pPr marL="0" indent="0" algn="ctr">
              <a:lnSpc>
                <a:spcPts val="2300"/>
              </a:lnSpc>
              <a:buNone/>
            </a:pPr>
            <a:endParaRPr lang="en-US" sz="1450" dirty="0"/>
          </a:p>
        </p:txBody>
      </p:sp>
      <p:sp>
        <p:nvSpPr>
          <p:cNvPr id="6" name="Text 2">
            <a:extLst>
              <a:ext uri="{FF2B5EF4-FFF2-40B4-BE49-F238E27FC236}">
                <a16:creationId xmlns:a16="http://schemas.microsoft.com/office/drawing/2014/main" id="{BC5C719C-0C48-647D-4747-4DF343274009}"/>
              </a:ext>
            </a:extLst>
          </p:cNvPr>
          <p:cNvSpPr/>
          <p:nvPr/>
        </p:nvSpPr>
        <p:spPr>
          <a:xfrm>
            <a:off x="652582" y="7828836"/>
            <a:ext cx="6435209" cy="298252"/>
          </a:xfrm>
          <a:prstGeom prst="rect">
            <a:avLst/>
          </a:prstGeom>
          <a:noFill/>
          <a:ln/>
        </p:spPr>
        <p:txBody>
          <a:bodyPr wrap="none" lIns="0" tIns="0" rIns="0" bIns="0" rtlCol="0" anchor="t"/>
          <a:lstStyle/>
          <a:p>
            <a:pPr marL="0" indent="0" algn="ctr">
              <a:lnSpc>
                <a:spcPts val="2300"/>
              </a:lnSpc>
              <a:buNone/>
            </a:pPr>
            <a:r>
              <a:rPr lang="en-US" sz="1450" dirty="0">
                <a:solidFill>
                  <a:srgbClr val="FFFFFF"/>
                </a:solidFill>
                <a:latin typeface="Roboto" pitchFamily="34" charset="0"/>
                <a:ea typeface="Roboto" pitchFamily="34" charset="-122"/>
                <a:cs typeface="Roboto" pitchFamily="34" charset="-120"/>
              </a:rPr>
              <a:t>BITCOIN </a:t>
            </a:r>
            <a:endParaRPr lang="en-US" sz="1450" dirty="0"/>
          </a:p>
        </p:txBody>
      </p:sp>
      <p:pic>
        <p:nvPicPr>
          <p:cNvPr id="8" name="Image 3" descr="preencoded.png">
            <a:extLst>
              <a:ext uri="{FF2B5EF4-FFF2-40B4-BE49-F238E27FC236}">
                <a16:creationId xmlns:a16="http://schemas.microsoft.com/office/drawing/2014/main" id="{44F0D1FB-B01A-E3B6-D5AA-990E89441CD1}"/>
              </a:ext>
            </a:extLst>
          </p:cNvPr>
          <p:cNvPicPr>
            <a:picLocks noChangeAspect="1"/>
          </p:cNvPicPr>
          <p:nvPr/>
        </p:nvPicPr>
        <p:blipFill>
          <a:blip r:embed="rId4"/>
          <a:stretch>
            <a:fillRect/>
          </a:stretch>
        </p:blipFill>
        <p:spPr>
          <a:xfrm>
            <a:off x="7550229" y="5585460"/>
            <a:ext cx="6435209" cy="1622465"/>
          </a:xfrm>
          <a:prstGeom prst="rect">
            <a:avLst/>
          </a:prstGeom>
        </p:spPr>
      </p:pic>
      <p:sp>
        <p:nvSpPr>
          <p:cNvPr id="10" name="Text 4">
            <a:extLst>
              <a:ext uri="{FF2B5EF4-FFF2-40B4-BE49-F238E27FC236}">
                <a16:creationId xmlns:a16="http://schemas.microsoft.com/office/drawing/2014/main" id="{9FE9D2EF-143C-C3E9-2794-17840E87D49C}"/>
              </a:ext>
            </a:extLst>
          </p:cNvPr>
          <p:cNvSpPr/>
          <p:nvPr/>
        </p:nvSpPr>
        <p:spPr>
          <a:xfrm>
            <a:off x="7550229" y="7883604"/>
            <a:ext cx="6435209" cy="298252"/>
          </a:xfrm>
          <a:prstGeom prst="rect">
            <a:avLst/>
          </a:prstGeom>
          <a:noFill/>
          <a:ln/>
        </p:spPr>
        <p:txBody>
          <a:bodyPr wrap="none" lIns="0" tIns="0" rIns="0" bIns="0" rtlCol="0" anchor="t"/>
          <a:lstStyle/>
          <a:p>
            <a:pPr marL="0" indent="0" algn="ctr">
              <a:lnSpc>
                <a:spcPts val="2300"/>
              </a:lnSpc>
              <a:buNone/>
            </a:pPr>
            <a:r>
              <a:rPr lang="en-US" sz="1450" dirty="0">
                <a:solidFill>
                  <a:srgbClr val="D6E5EF"/>
                </a:solidFill>
                <a:latin typeface="Roboto" pitchFamily="34" charset="0"/>
                <a:ea typeface="Roboto" pitchFamily="34" charset="-122"/>
                <a:cs typeface="Roboto" pitchFamily="34" charset="-120"/>
              </a:rPr>
              <a:t>ETHEREUM</a:t>
            </a:r>
            <a:endParaRPr lang="en-US" sz="1450" dirty="0"/>
          </a:p>
        </p:txBody>
      </p:sp>
      <p:pic>
        <p:nvPicPr>
          <p:cNvPr id="13" name="Picture 12">
            <a:extLst>
              <a:ext uri="{FF2B5EF4-FFF2-40B4-BE49-F238E27FC236}">
                <a16:creationId xmlns:a16="http://schemas.microsoft.com/office/drawing/2014/main" id="{1A03A487-BFD4-336B-DC56-527BFBE60818}"/>
              </a:ext>
            </a:extLst>
          </p:cNvPr>
          <p:cNvPicPr>
            <a:picLocks noChangeAspect="1"/>
          </p:cNvPicPr>
          <p:nvPr/>
        </p:nvPicPr>
        <p:blipFill>
          <a:blip r:embed="rId5"/>
          <a:stretch>
            <a:fillRect/>
          </a:stretch>
        </p:blipFill>
        <p:spPr>
          <a:xfrm>
            <a:off x="7550229" y="1514665"/>
            <a:ext cx="6435210" cy="3861126"/>
          </a:xfrm>
          <a:prstGeom prst="rect">
            <a:avLst/>
          </a:prstGeom>
        </p:spPr>
      </p:pic>
      <p:pic>
        <p:nvPicPr>
          <p:cNvPr id="17" name="Picture 16">
            <a:extLst>
              <a:ext uri="{FF2B5EF4-FFF2-40B4-BE49-F238E27FC236}">
                <a16:creationId xmlns:a16="http://schemas.microsoft.com/office/drawing/2014/main" id="{6E3671A4-EF5E-2B99-0433-39FD7AADEB3E}"/>
              </a:ext>
            </a:extLst>
          </p:cNvPr>
          <p:cNvPicPr>
            <a:picLocks noChangeAspect="1"/>
          </p:cNvPicPr>
          <p:nvPr/>
        </p:nvPicPr>
        <p:blipFill>
          <a:blip r:embed="rId6"/>
          <a:stretch>
            <a:fillRect/>
          </a:stretch>
        </p:blipFill>
        <p:spPr>
          <a:xfrm>
            <a:off x="652581" y="1535620"/>
            <a:ext cx="6435209" cy="3882081"/>
          </a:xfrm>
          <a:prstGeom prst="rect">
            <a:avLst/>
          </a:prstGeom>
        </p:spPr>
      </p:pic>
      <p:pic>
        <p:nvPicPr>
          <p:cNvPr id="18" name="Image 1" descr="preencoded.png">
            <a:extLst>
              <a:ext uri="{FF2B5EF4-FFF2-40B4-BE49-F238E27FC236}">
                <a16:creationId xmlns:a16="http://schemas.microsoft.com/office/drawing/2014/main" id="{83DE12C9-5B43-B1D7-3310-E760444CE20C}"/>
              </a:ext>
            </a:extLst>
          </p:cNvPr>
          <p:cNvPicPr>
            <a:picLocks noChangeAspect="1"/>
          </p:cNvPicPr>
          <p:nvPr/>
        </p:nvPicPr>
        <p:blipFill>
          <a:blip r:embed="rId7"/>
          <a:stretch>
            <a:fillRect/>
          </a:stretch>
        </p:blipFill>
        <p:spPr>
          <a:xfrm>
            <a:off x="614720" y="5517476"/>
            <a:ext cx="6486287" cy="1690450"/>
          </a:xfrm>
          <a:prstGeom prst="rect">
            <a:avLst/>
          </a:prstGeom>
        </p:spPr>
      </p:pic>
    </p:spTree>
    <p:extLst>
      <p:ext uri="{BB962C8B-B14F-4D97-AF65-F5344CB8AC3E}">
        <p14:creationId xmlns:p14="http://schemas.microsoft.com/office/powerpoint/2010/main" val="1057110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12946" y="802838"/>
            <a:ext cx="5092422" cy="636508"/>
          </a:xfrm>
          <a:prstGeom prst="rect">
            <a:avLst/>
          </a:prstGeom>
          <a:noFill/>
          <a:ln/>
        </p:spPr>
        <p:txBody>
          <a:bodyPr wrap="none" lIns="0" tIns="0" rIns="0" bIns="0" rtlCol="0" anchor="t"/>
          <a:lstStyle/>
          <a:p>
            <a:pPr marL="0" indent="0" algn="l">
              <a:lnSpc>
                <a:spcPts val="5000"/>
              </a:lnSpc>
              <a:buNone/>
            </a:pPr>
            <a:r>
              <a:rPr lang="en-US" sz="3600" dirty="0">
                <a:solidFill>
                  <a:srgbClr val="76B9FF"/>
                </a:solidFill>
                <a:latin typeface="Roboto Slab" pitchFamily="34" charset="0"/>
                <a:ea typeface="Roboto Slab" pitchFamily="34" charset="-122"/>
              </a:rPr>
              <a:t>Results</a:t>
            </a:r>
            <a:endParaRPr lang="en-US" sz="2800" dirty="0">
              <a:solidFill>
                <a:srgbClr val="76B9FF"/>
              </a:solidFill>
              <a:latin typeface="Roboto Slab" pitchFamily="34" charset="0"/>
              <a:ea typeface="Roboto Slab" pitchFamily="34" charset="-122"/>
            </a:endParaRPr>
          </a:p>
        </p:txBody>
      </p:sp>
      <p:sp>
        <p:nvSpPr>
          <p:cNvPr id="11" name="TextBox 10">
            <a:extLst>
              <a:ext uri="{FF2B5EF4-FFF2-40B4-BE49-F238E27FC236}">
                <a16:creationId xmlns:a16="http://schemas.microsoft.com/office/drawing/2014/main" id="{37EB6BE7-AFA4-FE1A-DACA-0656EAE56377}"/>
              </a:ext>
            </a:extLst>
          </p:cNvPr>
          <p:cNvSpPr txBox="1"/>
          <p:nvPr/>
        </p:nvSpPr>
        <p:spPr>
          <a:xfrm>
            <a:off x="712946" y="1828799"/>
            <a:ext cx="4383161" cy="5632311"/>
          </a:xfrm>
          <a:prstGeom prst="rect">
            <a:avLst/>
          </a:prstGeom>
          <a:noFill/>
        </p:spPr>
        <p:txBody>
          <a:bodyPr wrap="square" rtlCol="0">
            <a:spAutoFit/>
          </a:bodyPr>
          <a:lstStyle/>
          <a:p>
            <a:r>
              <a:rPr lang="en-US" sz="2400" dirty="0">
                <a:solidFill>
                  <a:schemeClr val="bg1"/>
                </a:solidFill>
                <a:effectLst/>
                <a:latin typeface="Times New Roman" panose="02020603050405020304" pitchFamily="18" charset="0"/>
                <a:ea typeface="Times New Roman" panose="02020603050405020304" pitchFamily="18" charset="0"/>
              </a:rPr>
              <a:t>The models developed in this project—</a:t>
            </a:r>
            <a:r>
              <a:rPr lang="en-US" sz="2400" b="1" dirty="0">
                <a:solidFill>
                  <a:schemeClr val="bg1"/>
                </a:solidFill>
                <a:effectLst/>
                <a:latin typeface="Times New Roman" panose="02020603050405020304" pitchFamily="18" charset="0"/>
                <a:ea typeface="Times New Roman" panose="02020603050405020304" pitchFamily="18" charset="0"/>
              </a:rPr>
              <a:t>LSTM</a:t>
            </a:r>
            <a:r>
              <a:rPr lang="en-US" sz="2400" dirty="0">
                <a:solidFill>
                  <a:schemeClr val="bg1"/>
                </a:solidFill>
                <a:effectLst/>
                <a:latin typeface="Times New Roman" panose="02020603050405020304" pitchFamily="18" charset="0"/>
                <a:ea typeface="Times New Roman" panose="02020603050405020304" pitchFamily="18" charset="0"/>
              </a:rPr>
              <a:t>, </a:t>
            </a:r>
            <a:r>
              <a:rPr lang="en-US" sz="2400" b="1" dirty="0">
                <a:solidFill>
                  <a:schemeClr val="bg1"/>
                </a:solidFill>
                <a:effectLst/>
                <a:latin typeface="Times New Roman" panose="02020603050405020304" pitchFamily="18" charset="0"/>
                <a:ea typeface="Times New Roman" panose="02020603050405020304" pitchFamily="18" charset="0"/>
              </a:rPr>
              <a:t>XGBoost</a:t>
            </a:r>
            <a:r>
              <a:rPr lang="en-US" sz="2400" dirty="0">
                <a:solidFill>
                  <a:schemeClr val="bg1"/>
                </a:solidFill>
                <a:effectLst/>
                <a:latin typeface="Times New Roman" panose="02020603050405020304" pitchFamily="18" charset="0"/>
                <a:ea typeface="Times New Roman" panose="02020603050405020304" pitchFamily="18" charset="0"/>
              </a:rPr>
              <a:t>, </a:t>
            </a:r>
            <a:r>
              <a:rPr lang="en-US" sz="2400" b="1" dirty="0">
                <a:solidFill>
                  <a:schemeClr val="bg1"/>
                </a:solidFill>
                <a:effectLst/>
                <a:latin typeface="Times New Roman" panose="02020603050405020304" pitchFamily="18" charset="0"/>
                <a:ea typeface="Times New Roman" panose="02020603050405020304" pitchFamily="18" charset="0"/>
              </a:rPr>
              <a:t>Random Forest</a:t>
            </a:r>
            <a:r>
              <a:rPr lang="en-US" sz="2400" dirty="0">
                <a:solidFill>
                  <a:schemeClr val="bg1"/>
                </a:solidFill>
                <a:effectLst/>
                <a:latin typeface="Times New Roman" panose="02020603050405020304" pitchFamily="18" charset="0"/>
                <a:ea typeface="Times New Roman" panose="02020603050405020304" pitchFamily="18" charset="0"/>
              </a:rPr>
              <a:t>, </a:t>
            </a:r>
            <a:r>
              <a:rPr lang="en-US" sz="2400" b="1" dirty="0">
                <a:solidFill>
                  <a:schemeClr val="bg1"/>
                </a:solidFill>
                <a:effectLst/>
                <a:latin typeface="Times New Roman" panose="02020603050405020304" pitchFamily="18" charset="0"/>
                <a:ea typeface="Times New Roman" panose="02020603050405020304" pitchFamily="18" charset="0"/>
              </a:rPr>
              <a:t>ARIMA</a:t>
            </a:r>
            <a:r>
              <a:rPr lang="en-US" sz="2400" dirty="0">
                <a:solidFill>
                  <a:schemeClr val="bg1"/>
                </a:solidFill>
                <a:effectLst/>
                <a:latin typeface="Times New Roman" panose="02020603050405020304" pitchFamily="18" charset="0"/>
                <a:ea typeface="Times New Roman" panose="02020603050405020304" pitchFamily="18" charset="0"/>
              </a:rPr>
              <a:t>, </a:t>
            </a:r>
            <a:r>
              <a:rPr lang="en-US" sz="2400" b="1" dirty="0">
                <a:solidFill>
                  <a:schemeClr val="bg1"/>
                </a:solidFill>
                <a:effectLst/>
                <a:latin typeface="Times New Roman" panose="02020603050405020304" pitchFamily="18" charset="0"/>
                <a:ea typeface="Times New Roman" panose="02020603050405020304" pitchFamily="18" charset="0"/>
              </a:rPr>
              <a:t>SARIMAX</a:t>
            </a:r>
            <a:r>
              <a:rPr lang="en-US" sz="2400" dirty="0">
                <a:solidFill>
                  <a:schemeClr val="bg1"/>
                </a:solidFill>
                <a:effectLst/>
                <a:latin typeface="Times New Roman" panose="02020603050405020304" pitchFamily="18" charset="0"/>
                <a:ea typeface="Times New Roman" panose="02020603050405020304" pitchFamily="18" charset="0"/>
              </a:rPr>
              <a:t>, and </a:t>
            </a:r>
            <a:r>
              <a:rPr lang="en-US" sz="2400" b="1" dirty="0">
                <a:solidFill>
                  <a:schemeClr val="bg1"/>
                </a:solidFill>
                <a:effectLst/>
                <a:latin typeface="Times New Roman" panose="02020603050405020304" pitchFamily="18" charset="0"/>
                <a:ea typeface="Times New Roman" panose="02020603050405020304" pitchFamily="18" charset="0"/>
              </a:rPr>
              <a:t>Orbit</a:t>
            </a:r>
            <a:r>
              <a:rPr lang="en-US" sz="2400" dirty="0">
                <a:solidFill>
                  <a:schemeClr val="bg1"/>
                </a:solidFill>
                <a:effectLst/>
                <a:latin typeface="Times New Roman" panose="02020603050405020304" pitchFamily="18" charset="0"/>
                <a:ea typeface="Times New Roman" panose="02020603050405020304" pitchFamily="18" charset="0"/>
              </a:rPr>
              <a:t>—were trained and evaluated on historical cryptocurrency price data (specifically Bitcoin and Ethereum), enriched with technical indicators like RSI, MACD, EMA, and Bollinger Bands. The performance was assessed using standard evaluation metrics such as MAE, RMSE, MASE, </a:t>
            </a:r>
            <a:r>
              <a:rPr lang="en-US" sz="2400">
                <a:solidFill>
                  <a:schemeClr val="bg1"/>
                </a:solidFill>
                <a:effectLst/>
                <a:latin typeface="Times New Roman" panose="02020603050405020304" pitchFamily="18" charset="0"/>
                <a:ea typeface="Times New Roman" panose="02020603050405020304" pitchFamily="18" charset="0"/>
              </a:rPr>
              <a:t>and F1.</a:t>
            </a:r>
            <a:endParaRPr lang="en-US" sz="2400" dirty="0">
              <a:solidFill>
                <a:schemeClr val="bg1"/>
              </a:solidFill>
              <a:effectLst/>
              <a:latin typeface="Times New Roman" panose="02020603050405020304" pitchFamily="18" charset="0"/>
              <a:ea typeface="Batang"/>
            </a:endParaRPr>
          </a:p>
          <a:p>
            <a:endParaRPr lang="en-US" sz="2400" dirty="0"/>
          </a:p>
        </p:txBody>
      </p:sp>
      <p:sp>
        <p:nvSpPr>
          <p:cNvPr id="12" name="TextBox 11">
            <a:extLst>
              <a:ext uri="{FF2B5EF4-FFF2-40B4-BE49-F238E27FC236}">
                <a16:creationId xmlns:a16="http://schemas.microsoft.com/office/drawing/2014/main" id="{FB6F91FE-5F4B-9462-2C6F-21C9486202FE}"/>
              </a:ext>
            </a:extLst>
          </p:cNvPr>
          <p:cNvSpPr txBox="1"/>
          <p:nvPr/>
        </p:nvSpPr>
        <p:spPr>
          <a:xfrm>
            <a:off x="5805368" y="727558"/>
            <a:ext cx="7955237" cy="6774483"/>
          </a:xfrm>
          <a:prstGeom prst="rect">
            <a:avLst/>
          </a:prstGeom>
          <a:noFill/>
        </p:spPr>
        <p:txBody>
          <a:bodyPr wrap="square" rtlCol="0">
            <a:spAutoFit/>
          </a:bodyPr>
          <a:lstStyle/>
          <a:p>
            <a:pPr marL="347472" marR="0" indent="-347472" algn="l" rtl="0" eaLnBrk="1" latinLnBrk="0" hangingPunct="1">
              <a:lnSpc>
                <a:spcPct val="115000"/>
              </a:lnSpc>
              <a:spcAft>
                <a:spcPts val="800"/>
              </a:spcAft>
              <a:buClrTx/>
              <a:buSzPts val="1000"/>
              <a:buFont typeface="Symbol" panose="05050102010706020507" pitchFamily="18" charset="2"/>
              <a:buChar char="·"/>
              <a:tabLst>
                <a:tab pos="457200" algn="l"/>
              </a:tabLst>
            </a:pPr>
            <a:r>
              <a:rPr lang="en-US" sz="2000" b="1" dirty="0">
                <a:solidFill>
                  <a:schemeClr val="bg1"/>
                </a:solidFill>
                <a:effectLst/>
                <a:latin typeface="Times New Roman" panose="02020603050405020304" pitchFamily="18" charset="0"/>
                <a:ea typeface="Times New Roman" panose="02020603050405020304" pitchFamily="18" charset="0"/>
              </a:rPr>
              <a:t>LSTM</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1800" kern="1200" dirty="0">
                <a:solidFill>
                  <a:srgbClr val="FFFFFF"/>
                </a:solidFill>
                <a:effectLst/>
                <a:latin typeface="Times New Roman" panose="02020603050405020304" pitchFamily="18" charset="0"/>
                <a:ea typeface="Times New Roman" panose="02020603050405020304" pitchFamily="18" charset="0"/>
                <a:cs typeface="+mn-cs"/>
              </a:rPr>
              <a:t>brought a unique advantage of probabilistic forecasting by generating prediction intervals. It was helpful in assessing risk and volatility by showing confidence bounds, which none of the other models inherently provided.</a:t>
            </a:r>
            <a:endParaRPr lang="en-US" sz="1800" dirty="0">
              <a:effectLst/>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b="1" dirty="0">
                <a:solidFill>
                  <a:schemeClr val="bg1"/>
                </a:solidFill>
                <a:effectLst/>
                <a:latin typeface="Times New Roman" panose="02020603050405020304" pitchFamily="18" charset="0"/>
                <a:ea typeface="Times New Roman" panose="02020603050405020304" pitchFamily="18" charset="0"/>
              </a:rPr>
              <a:t>XGBoost</a:t>
            </a:r>
            <a:r>
              <a:rPr lang="en-US" sz="2000" dirty="0">
                <a:solidFill>
                  <a:schemeClr val="bg1"/>
                </a:solidFill>
                <a:effectLst/>
                <a:latin typeface="Times New Roman" panose="02020603050405020304" pitchFamily="18" charset="0"/>
                <a:ea typeface="Times New Roman" panose="02020603050405020304" pitchFamily="18" charset="0"/>
              </a:rPr>
              <a:t> provided fast and accurate predictions when supplied with engineered features like lag variables and rolling statistics. It was particularly effective in capturing non-linear relationships but lacked the memory component needed for time-series continuity.</a:t>
            </a:r>
            <a:endParaRPr lang="en-US" sz="2000" dirty="0">
              <a:solidFill>
                <a:schemeClr val="bg1"/>
              </a:solidFill>
              <a:effectLst/>
              <a:latin typeface="Times New Roman" panose="02020603050405020304" pitchFamily="18" charset="0"/>
              <a:ea typeface="Batang"/>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b="1" dirty="0">
                <a:solidFill>
                  <a:schemeClr val="bg1"/>
                </a:solidFill>
                <a:effectLst/>
                <a:latin typeface="Times New Roman" panose="02020603050405020304" pitchFamily="18" charset="0"/>
                <a:ea typeface="Times New Roman" panose="02020603050405020304" pitchFamily="18" charset="0"/>
              </a:rPr>
              <a:t>Random Forest</a:t>
            </a:r>
            <a:r>
              <a:rPr lang="en-US" sz="2000" dirty="0">
                <a:solidFill>
                  <a:schemeClr val="bg1"/>
                </a:solidFill>
                <a:effectLst/>
                <a:latin typeface="Times New Roman" panose="02020603050405020304" pitchFamily="18" charset="0"/>
                <a:ea typeface="Times New Roman" panose="02020603050405020304" pitchFamily="18" charset="0"/>
              </a:rPr>
              <a:t> was stable across different market conditions and performed reasonably well for Bitcoin, offering good interpretability through feature importance metrics. However, it lagged slightly behind in short-term volatility detection.</a:t>
            </a:r>
            <a:endParaRPr lang="en-US" sz="2000" dirty="0">
              <a:solidFill>
                <a:schemeClr val="bg1"/>
              </a:solidFill>
              <a:effectLst/>
              <a:latin typeface="Times New Roman" panose="02020603050405020304" pitchFamily="18" charset="0"/>
              <a:ea typeface="Batang"/>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b="1" dirty="0">
                <a:solidFill>
                  <a:schemeClr val="bg1"/>
                </a:solidFill>
                <a:effectLst/>
                <a:latin typeface="Times New Roman" panose="02020603050405020304" pitchFamily="18" charset="0"/>
                <a:ea typeface="Times New Roman" panose="02020603050405020304" pitchFamily="18" charset="0"/>
              </a:rPr>
              <a:t>ARIMA</a:t>
            </a:r>
            <a:r>
              <a:rPr lang="en-US" sz="2000" dirty="0">
                <a:solidFill>
                  <a:schemeClr val="bg1"/>
                </a:solidFill>
                <a:effectLst/>
                <a:latin typeface="Times New Roman" panose="02020603050405020304" pitchFamily="18" charset="0"/>
                <a:ea typeface="Times New Roman" panose="02020603050405020304" pitchFamily="18" charset="0"/>
              </a:rPr>
              <a:t> and </a:t>
            </a:r>
            <a:r>
              <a:rPr lang="en-US" sz="2000" b="1" dirty="0">
                <a:solidFill>
                  <a:schemeClr val="bg1"/>
                </a:solidFill>
                <a:effectLst/>
                <a:latin typeface="Times New Roman" panose="02020603050405020304" pitchFamily="18" charset="0"/>
                <a:ea typeface="Times New Roman" panose="02020603050405020304" pitchFamily="18" charset="0"/>
              </a:rPr>
              <a:t>SARIMAX</a:t>
            </a:r>
            <a:r>
              <a:rPr lang="en-US" sz="2000" dirty="0">
                <a:solidFill>
                  <a:schemeClr val="bg1"/>
                </a:solidFill>
                <a:effectLst/>
                <a:latin typeface="Times New Roman" panose="02020603050405020304" pitchFamily="18" charset="0"/>
                <a:ea typeface="Times New Roman" panose="02020603050405020304" pitchFamily="18" charset="0"/>
              </a:rPr>
              <a:t> worked well for stationery and trend-based series. SARIMAX performed better than ARIMA due to the inclusion of exogenous variables like trading volume and technical indicators.</a:t>
            </a:r>
            <a:endParaRPr lang="en-US" sz="2000" dirty="0">
              <a:solidFill>
                <a:schemeClr val="bg1"/>
              </a:solidFill>
              <a:effectLst/>
              <a:latin typeface="Times New Roman" panose="02020603050405020304" pitchFamily="18" charset="0"/>
              <a:ea typeface="Batang"/>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b="1" dirty="0">
                <a:solidFill>
                  <a:schemeClr val="bg1"/>
                </a:solidFill>
                <a:effectLst/>
                <a:latin typeface="Times New Roman" panose="02020603050405020304" pitchFamily="18" charset="0"/>
                <a:ea typeface="Times New Roman" panose="02020603050405020304" pitchFamily="18" charset="0"/>
              </a:rPr>
              <a:t>Orbit</a:t>
            </a:r>
            <a:r>
              <a:rPr lang="en-US" sz="2000" dirty="0">
                <a:solidFill>
                  <a:schemeClr val="bg1"/>
                </a:solidFill>
                <a:effectLst/>
                <a:latin typeface="Times New Roman" panose="02020603050405020304" pitchFamily="18" charset="0"/>
                <a:ea typeface="Times New Roman" panose="02020603050405020304" pitchFamily="18" charset="0"/>
              </a:rPr>
              <a:t> outperformed all other models in predicting short-to-mid-term price movements. It captured long-term temporal dependencies effectively, showing the lowest RMSE and MAE values, especially for Ethereum where price trends were relatively smoother.</a:t>
            </a:r>
            <a:endParaRPr lang="en-US" sz="2000" dirty="0">
              <a:solidFill>
                <a:schemeClr val="bg1"/>
              </a:solidFill>
              <a:effectLst/>
              <a:latin typeface="Times New Roman" panose="02020603050405020304" pitchFamily="18" charset="0"/>
              <a:ea typeface="Batang"/>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6847" y="896064"/>
            <a:ext cx="7703106" cy="1286589"/>
          </a:xfrm>
          <a:prstGeom prst="rect">
            <a:avLst/>
          </a:prstGeom>
          <a:noFill/>
          <a:ln/>
        </p:spPr>
        <p:txBody>
          <a:bodyPr wrap="square" lIns="0" tIns="0" rIns="0" bIns="0" rtlCol="0" anchor="t"/>
          <a:lstStyle/>
          <a:p>
            <a:pPr marL="0" indent="0" algn="l">
              <a:lnSpc>
                <a:spcPts val="5050"/>
              </a:lnSpc>
              <a:buNone/>
            </a:pPr>
            <a:r>
              <a:rPr lang="en-US" sz="4050" dirty="0">
                <a:solidFill>
                  <a:srgbClr val="76B9FF"/>
                </a:solidFill>
                <a:latin typeface="Roboto Slab" pitchFamily="34" charset="0"/>
                <a:ea typeface="Roboto Slab" pitchFamily="34" charset="-122"/>
                <a:cs typeface="Roboto Slab" pitchFamily="34" charset="-120"/>
              </a:rPr>
              <a:t>Conclusion and Future Directions</a:t>
            </a:r>
            <a:endParaRPr lang="en-US" sz="4050" dirty="0"/>
          </a:p>
        </p:txBody>
      </p:sp>
      <p:sp>
        <p:nvSpPr>
          <p:cNvPr id="4" name="Text 1"/>
          <p:cNvSpPr/>
          <p:nvPr/>
        </p:nvSpPr>
        <p:spPr>
          <a:xfrm>
            <a:off x="6206847" y="2491383"/>
            <a:ext cx="7703106" cy="2634615"/>
          </a:xfrm>
          <a:prstGeom prst="rect">
            <a:avLst/>
          </a:prstGeom>
          <a:noFill/>
          <a:ln/>
        </p:spPr>
        <p:txBody>
          <a:bodyPr wrap="square" lIns="0" tIns="0" rIns="0" bIns="0" rtlCol="0" anchor="t"/>
          <a:lstStyle/>
          <a:p>
            <a:pPr marL="0" indent="0" algn="l">
              <a:lnSpc>
                <a:spcPts val="2550"/>
              </a:lnSpc>
              <a:buNone/>
            </a:pPr>
            <a:r>
              <a:rPr lang="en-US" sz="1600" dirty="0">
                <a:solidFill>
                  <a:srgbClr val="D6E5EF"/>
                </a:solidFill>
                <a:latin typeface="Roboto" pitchFamily="34" charset="0"/>
                <a:ea typeface="Roboto" pitchFamily="34" charset="-122"/>
                <a:cs typeface="Roboto" pitchFamily="34" charset="-120"/>
              </a:rPr>
              <a:t>The project </a:t>
            </a:r>
            <a:r>
              <a:rPr lang="en-US" sz="1600" b="1" dirty="0">
                <a:solidFill>
                  <a:srgbClr val="D6E5EF"/>
                </a:solidFill>
                <a:latin typeface="Roboto" pitchFamily="34" charset="0"/>
                <a:ea typeface="Roboto" pitchFamily="34" charset="-122"/>
                <a:cs typeface="Roboto" pitchFamily="34" charset="-120"/>
              </a:rPr>
              <a:t>“Cryptocurrency Price Prediction using Learning Algorithms"</a:t>
            </a:r>
            <a:r>
              <a:rPr lang="en-US" sz="1600" dirty="0">
                <a:solidFill>
                  <a:srgbClr val="D6E5EF"/>
                </a:solidFill>
                <a:latin typeface="Roboto" pitchFamily="34" charset="0"/>
                <a:ea typeface="Roboto" pitchFamily="34" charset="-122"/>
                <a:cs typeface="Roboto" pitchFamily="34" charset="-120"/>
              </a:rPr>
              <a:t> demonstrated the effectiveness of using advanced ML techniques to predict cryptocurrency prices. By systematically progressing through problem definition, data preprocessing, feature engineering, model selection, and deployment, the study achieved reasonable accuracy, showcasing the potential of learning algorithms in navigating the volatile crypto market. This work provides valuable insights into price dynamics and lays a foundation for developing robust predictive systems to aid financial decision-making.</a:t>
            </a:r>
            <a:endParaRPr lang="en-US" sz="1600" dirty="0"/>
          </a:p>
        </p:txBody>
      </p:sp>
      <p:sp>
        <p:nvSpPr>
          <p:cNvPr id="5" name="Text 2"/>
          <p:cNvSpPr/>
          <p:nvPr/>
        </p:nvSpPr>
        <p:spPr>
          <a:xfrm>
            <a:off x="6206847" y="5357574"/>
            <a:ext cx="7703106" cy="1975961"/>
          </a:xfrm>
          <a:prstGeom prst="rect">
            <a:avLst/>
          </a:prstGeom>
          <a:noFill/>
          <a:ln/>
        </p:spPr>
        <p:txBody>
          <a:bodyPr wrap="square" lIns="0" tIns="0" rIns="0" bIns="0" rtlCol="0" anchor="t"/>
          <a:lstStyle/>
          <a:p>
            <a:pPr marL="0" indent="0" algn="l">
              <a:lnSpc>
                <a:spcPts val="2550"/>
              </a:lnSpc>
              <a:buNone/>
            </a:pPr>
            <a:r>
              <a:rPr lang="en-US" sz="1600" dirty="0">
                <a:solidFill>
                  <a:srgbClr val="D6E5EF"/>
                </a:solidFill>
                <a:latin typeface="Roboto" pitchFamily="34" charset="0"/>
                <a:ea typeface="Roboto" pitchFamily="34" charset="-122"/>
                <a:cs typeface="Roboto" pitchFamily="34" charset="-120"/>
              </a:rPr>
              <a:t>Future work can explore emerging AI models like Transformers and Reinforcement Learning for enhanced accuracy. Expanding the model's scope to real-time predictions, multi-timeframe analysis, and generalization across multiple cryptocurrencies would increase its practical applicability. Additionally, integrating Explainable AI (XAI) for better model transparency and experimenting with hybrid architectures can further optimize prediction performance.</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34365" y="656153"/>
            <a:ext cx="4531162" cy="566380"/>
          </a:xfrm>
          <a:prstGeom prst="rect">
            <a:avLst/>
          </a:prstGeom>
          <a:noFill/>
          <a:ln/>
        </p:spPr>
        <p:txBody>
          <a:bodyPr wrap="none" lIns="0" tIns="0" rIns="0" bIns="0" rtlCol="0" anchor="t"/>
          <a:lstStyle/>
          <a:p>
            <a:pPr marL="0" indent="0" algn="l">
              <a:lnSpc>
                <a:spcPts val="4450"/>
              </a:lnSpc>
              <a:buNone/>
            </a:pPr>
            <a:r>
              <a:rPr lang="en-US" sz="3550" dirty="0">
                <a:solidFill>
                  <a:srgbClr val="76B9FF"/>
                </a:solidFill>
                <a:latin typeface="Roboto Slab" pitchFamily="34" charset="0"/>
                <a:ea typeface="Roboto Slab" pitchFamily="34" charset="-122"/>
                <a:cs typeface="Roboto Slab" pitchFamily="34" charset="-120"/>
              </a:rPr>
              <a:t>Literature Survey </a:t>
            </a:r>
            <a:endParaRPr lang="en-US" sz="3550" dirty="0"/>
          </a:p>
        </p:txBody>
      </p:sp>
      <p:sp>
        <p:nvSpPr>
          <p:cNvPr id="3" name="Text 1"/>
          <p:cNvSpPr/>
          <p:nvPr/>
        </p:nvSpPr>
        <p:spPr>
          <a:xfrm>
            <a:off x="634365" y="1584960"/>
            <a:ext cx="13361670" cy="289917"/>
          </a:xfrm>
          <a:prstGeom prst="rect">
            <a:avLst/>
          </a:prstGeom>
          <a:noFill/>
          <a:ln/>
        </p:spPr>
        <p:txBody>
          <a:bodyPr wrap="none" lIns="0" tIns="0" rIns="0" bIns="0" rtlCol="0" anchor="t"/>
          <a:lstStyle/>
          <a:p>
            <a:pPr marL="0" indent="0" algn="l">
              <a:lnSpc>
                <a:spcPts val="2250"/>
              </a:lnSpc>
              <a:buNone/>
            </a:pPr>
            <a:r>
              <a:rPr lang="en-US" sz="1400" dirty="0">
                <a:solidFill>
                  <a:srgbClr val="FFFFFF"/>
                </a:solidFill>
                <a:latin typeface="Roboto" pitchFamily="34" charset="0"/>
                <a:ea typeface="Roboto" pitchFamily="34" charset="-122"/>
                <a:cs typeface="Roboto" pitchFamily="34" charset="-120"/>
              </a:rPr>
              <a:t>REFERENCE PAPERS: </a:t>
            </a:r>
            <a:endParaRPr lang="en-US" sz="1400" dirty="0"/>
          </a:p>
        </p:txBody>
      </p:sp>
      <p:sp>
        <p:nvSpPr>
          <p:cNvPr id="4" name="Text 2"/>
          <p:cNvSpPr/>
          <p:nvPr/>
        </p:nvSpPr>
        <p:spPr>
          <a:xfrm>
            <a:off x="634365" y="2078712"/>
            <a:ext cx="13361670" cy="289917"/>
          </a:xfrm>
          <a:prstGeom prst="rect">
            <a:avLst/>
          </a:prstGeom>
          <a:noFill/>
          <a:ln/>
        </p:spPr>
        <p:txBody>
          <a:bodyPr wrap="none" lIns="0" tIns="0" rIns="0" bIns="0" rtlCol="0" anchor="t"/>
          <a:lstStyle/>
          <a:p>
            <a:pPr marL="342900" indent="-342900" algn="l">
              <a:lnSpc>
                <a:spcPts val="2250"/>
              </a:lnSpc>
              <a:buSzPct val="100000"/>
              <a:buFont typeface="+mj-lt"/>
              <a:buAutoNum type="arabicPeriod"/>
            </a:pPr>
            <a:r>
              <a:rPr lang="en-US" sz="1400" dirty="0">
                <a:solidFill>
                  <a:srgbClr val="D6E5EF"/>
                </a:solidFill>
                <a:latin typeface="Roboto" pitchFamily="34" charset="0"/>
                <a:ea typeface="Roboto" pitchFamily="34" charset="-122"/>
                <a:cs typeface="Roboto" pitchFamily="34" charset="-120"/>
              </a:rPr>
              <a:t>Chen, X., &amp; Zhao, Y. (2021). Cryptocurrency Price Prediction Using LSTM with Technical Indicators. Journal of Financial Data Science, 4(2), 56-72.</a:t>
            </a:r>
            <a:endParaRPr lang="en-US" sz="1400" dirty="0"/>
          </a:p>
        </p:txBody>
      </p:sp>
      <p:sp>
        <p:nvSpPr>
          <p:cNvPr id="5" name="Text 3"/>
          <p:cNvSpPr/>
          <p:nvPr/>
        </p:nvSpPr>
        <p:spPr>
          <a:xfrm>
            <a:off x="634365" y="2431971"/>
            <a:ext cx="13361670" cy="289917"/>
          </a:xfrm>
          <a:prstGeom prst="rect">
            <a:avLst/>
          </a:prstGeom>
          <a:noFill/>
          <a:ln/>
        </p:spPr>
        <p:txBody>
          <a:bodyPr wrap="none" lIns="0" tIns="0" rIns="0" bIns="0" rtlCol="0" anchor="t"/>
          <a:lstStyle/>
          <a:p>
            <a:pPr marL="342900" indent="-342900" algn="l">
              <a:lnSpc>
                <a:spcPts val="2250"/>
              </a:lnSpc>
              <a:buSzPct val="100000"/>
              <a:buFont typeface="+mj-lt"/>
              <a:buAutoNum type="arabicPeriod" startAt="2"/>
            </a:pPr>
            <a:r>
              <a:rPr lang="en-US" sz="1400" dirty="0">
                <a:solidFill>
                  <a:srgbClr val="D6E5EF"/>
                </a:solidFill>
                <a:latin typeface="Roboto" pitchFamily="34" charset="0"/>
                <a:ea typeface="Roboto" pitchFamily="34" charset="-122"/>
                <a:cs typeface="Roboto" pitchFamily="34" charset="-120"/>
              </a:rPr>
              <a:t>Hiransha, M., et al. (2018). NSE Stock Market Prediction Using LSTM. Applied Intelligence, 48(12), 4727-4742.</a:t>
            </a:r>
            <a:endParaRPr lang="en-US" sz="1400" dirty="0"/>
          </a:p>
        </p:txBody>
      </p:sp>
      <p:sp>
        <p:nvSpPr>
          <p:cNvPr id="6" name="Text 4"/>
          <p:cNvSpPr/>
          <p:nvPr/>
        </p:nvSpPr>
        <p:spPr>
          <a:xfrm>
            <a:off x="634365" y="2785229"/>
            <a:ext cx="13361670" cy="289917"/>
          </a:xfrm>
          <a:prstGeom prst="rect">
            <a:avLst/>
          </a:prstGeom>
          <a:noFill/>
          <a:ln/>
        </p:spPr>
        <p:txBody>
          <a:bodyPr wrap="none" lIns="0" tIns="0" rIns="0" bIns="0" rtlCol="0" anchor="t"/>
          <a:lstStyle/>
          <a:p>
            <a:pPr marL="342900" indent="-342900" algn="l">
              <a:lnSpc>
                <a:spcPts val="2250"/>
              </a:lnSpc>
              <a:buSzPct val="100000"/>
              <a:buFont typeface="+mj-lt"/>
              <a:buAutoNum type="arabicPeriod" startAt="3"/>
            </a:pPr>
            <a:r>
              <a:rPr lang="en-US" sz="1400" dirty="0">
                <a:solidFill>
                  <a:srgbClr val="D6E5EF"/>
                </a:solidFill>
                <a:latin typeface="Roboto" pitchFamily="34" charset="0"/>
                <a:ea typeface="Roboto" pitchFamily="34" charset="-122"/>
                <a:cs typeface="Roboto" pitchFamily="34" charset="-120"/>
              </a:rPr>
              <a:t>Kou, G., et al. (2022). Hybrid Machine Learning Approaches for Cryptocurrency Forecasting. Expert Systems with Applications, 203, 117345.</a:t>
            </a:r>
            <a:endParaRPr lang="en-US" sz="1400" dirty="0"/>
          </a:p>
        </p:txBody>
      </p:sp>
      <p:sp>
        <p:nvSpPr>
          <p:cNvPr id="7" name="Text 5"/>
          <p:cNvSpPr/>
          <p:nvPr/>
        </p:nvSpPr>
        <p:spPr>
          <a:xfrm>
            <a:off x="634365" y="3278981"/>
            <a:ext cx="13361670" cy="289917"/>
          </a:xfrm>
          <a:prstGeom prst="rect">
            <a:avLst/>
          </a:prstGeom>
          <a:noFill/>
          <a:ln/>
        </p:spPr>
        <p:txBody>
          <a:bodyPr wrap="none" lIns="0" tIns="0" rIns="0" bIns="0" rtlCol="0" anchor="t"/>
          <a:lstStyle/>
          <a:p>
            <a:pPr marL="0" indent="0" algn="l">
              <a:lnSpc>
                <a:spcPts val="2250"/>
              </a:lnSpc>
              <a:buNone/>
            </a:pPr>
            <a:endParaRPr lang="en-US" sz="1400" dirty="0"/>
          </a:p>
        </p:txBody>
      </p:sp>
      <p:sp>
        <p:nvSpPr>
          <p:cNvPr id="8" name="Text 6"/>
          <p:cNvSpPr/>
          <p:nvPr/>
        </p:nvSpPr>
        <p:spPr>
          <a:xfrm>
            <a:off x="634365" y="3840718"/>
            <a:ext cx="4531162" cy="566380"/>
          </a:xfrm>
          <a:prstGeom prst="rect">
            <a:avLst/>
          </a:prstGeom>
          <a:noFill/>
          <a:ln/>
        </p:spPr>
        <p:txBody>
          <a:bodyPr wrap="none" lIns="0" tIns="0" rIns="0" bIns="0" rtlCol="0" anchor="t"/>
          <a:lstStyle/>
          <a:p>
            <a:pPr marL="0" indent="0" algn="l">
              <a:lnSpc>
                <a:spcPts val="4450"/>
              </a:lnSpc>
              <a:buNone/>
            </a:pPr>
            <a:r>
              <a:rPr lang="en-US" sz="3550" dirty="0">
                <a:solidFill>
                  <a:srgbClr val="76B9FF"/>
                </a:solidFill>
                <a:latin typeface="Roboto Slab" pitchFamily="34" charset="0"/>
                <a:ea typeface="Roboto Slab" pitchFamily="34" charset="-122"/>
                <a:cs typeface="Roboto Slab" pitchFamily="34" charset="-120"/>
              </a:rPr>
              <a:t>Gap Identification</a:t>
            </a:r>
            <a:r>
              <a:rPr lang="en-US" sz="3550" b="1" dirty="0">
                <a:solidFill>
                  <a:srgbClr val="76B9FF"/>
                </a:solidFill>
                <a:latin typeface="Roboto Slab" pitchFamily="34" charset="0"/>
                <a:ea typeface="Roboto Slab" pitchFamily="34" charset="-122"/>
                <a:cs typeface="Roboto Slab" pitchFamily="34" charset="-120"/>
              </a:rPr>
              <a:t> </a:t>
            </a:r>
            <a:endParaRPr lang="en-US" sz="3550" dirty="0"/>
          </a:p>
        </p:txBody>
      </p:sp>
      <p:sp>
        <p:nvSpPr>
          <p:cNvPr id="9" name="Text 7"/>
          <p:cNvSpPr/>
          <p:nvPr/>
        </p:nvSpPr>
        <p:spPr>
          <a:xfrm>
            <a:off x="634365" y="4860131"/>
            <a:ext cx="6459736" cy="679371"/>
          </a:xfrm>
          <a:prstGeom prst="rect">
            <a:avLst/>
          </a:prstGeom>
          <a:noFill/>
          <a:ln/>
        </p:spPr>
        <p:txBody>
          <a:bodyPr wrap="square" lIns="0" tIns="0" rIns="0" bIns="0" rtlCol="0" anchor="t"/>
          <a:lstStyle/>
          <a:p>
            <a:pPr marL="0" indent="0" algn="l">
              <a:lnSpc>
                <a:spcPts val="2650"/>
              </a:lnSpc>
              <a:buNone/>
            </a:pPr>
            <a:r>
              <a:rPr lang="en-US" sz="2100" dirty="0">
                <a:solidFill>
                  <a:srgbClr val="76B9FF"/>
                </a:solidFill>
                <a:latin typeface="Roboto Slab" pitchFamily="34" charset="0"/>
                <a:ea typeface="Roboto Slab" pitchFamily="34" charset="-122"/>
                <a:cs typeface="Roboto Slab" pitchFamily="34" charset="-120"/>
              </a:rPr>
              <a:t>Limited Exploration of Alternative Machine Learning Techniques:</a:t>
            </a:r>
            <a:endParaRPr lang="en-US" sz="2100" dirty="0"/>
          </a:p>
        </p:txBody>
      </p:sp>
      <p:sp>
        <p:nvSpPr>
          <p:cNvPr id="10" name="Text 8"/>
          <p:cNvSpPr/>
          <p:nvPr/>
        </p:nvSpPr>
        <p:spPr>
          <a:xfrm>
            <a:off x="634365" y="5720715"/>
            <a:ext cx="6459736" cy="1739503"/>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D6E5EF"/>
                </a:solidFill>
                <a:latin typeface="Roboto" pitchFamily="34" charset="0"/>
                <a:ea typeface="Roboto" pitchFamily="34" charset="-122"/>
                <a:cs typeface="Roboto" pitchFamily="34" charset="-120"/>
              </a:rPr>
              <a:t>The study primarily focuses on Long Short-Term Memory (LSTM) networks combined with technical indicators for cryptocurrency price prediction. It does not explore other advanced machine learning models such as Reinforcement Learning (RL), Generative Adversarial Networks (GANs), or Transformers, which could offer different perspectives and potentially improved performance in capturing complex market dynamics.</a:t>
            </a:r>
            <a:endParaRPr lang="en-US" sz="1400" dirty="0"/>
          </a:p>
        </p:txBody>
      </p:sp>
      <p:sp>
        <p:nvSpPr>
          <p:cNvPr id="11" name="Text 9"/>
          <p:cNvSpPr/>
          <p:nvPr/>
        </p:nvSpPr>
        <p:spPr>
          <a:xfrm>
            <a:off x="7766944" y="4841916"/>
            <a:ext cx="6459736" cy="1019056"/>
          </a:xfrm>
          <a:prstGeom prst="rect">
            <a:avLst/>
          </a:prstGeom>
          <a:noFill/>
          <a:ln/>
        </p:spPr>
        <p:txBody>
          <a:bodyPr wrap="square" lIns="0" tIns="0" rIns="0" bIns="0" rtlCol="0" anchor="t"/>
          <a:lstStyle/>
          <a:p>
            <a:pPr marL="0" indent="0" algn="l" rtl="0" eaLnBrk="1" latinLnBrk="0" hangingPunct="1">
              <a:lnSpc>
                <a:spcPts val="2750"/>
              </a:lnSpc>
            </a:pPr>
            <a:r>
              <a:rPr lang="en-US" sz="1800" kern="1200" dirty="0">
                <a:solidFill>
                  <a:srgbClr val="76B9FF"/>
                </a:solidFill>
                <a:effectLst/>
                <a:latin typeface="Roboto Slab" panose="020B0604020202020204" charset="0"/>
                <a:ea typeface="Roboto Slab" panose="020B0604020202020204" charset="0"/>
                <a:cs typeface="Roboto Slab" panose="020B0604020202020204" charset="0"/>
              </a:rPr>
              <a:t>Limited Generalization Across Different </a:t>
            </a:r>
          </a:p>
          <a:p>
            <a:pPr marL="0" indent="0" algn="l" rtl="0" eaLnBrk="1" latinLnBrk="0" hangingPunct="1">
              <a:lnSpc>
                <a:spcPts val="2750"/>
              </a:lnSpc>
            </a:pPr>
            <a:r>
              <a:rPr lang="en-US" sz="1800" kern="1200" dirty="0">
                <a:solidFill>
                  <a:srgbClr val="76B9FF"/>
                </a:solidFill>
                <a:effectLst/>
                <a:latin typeface="Roboto Slab" panose="020B0604020202020204" charset="0"/>
                <a:ea typeface="Roboto Slab" panose="020B0604020202020204" charset="0"/>
                <a:cs typeface="Roboto Slab" panose="020B0604020202020204" charset="0"/>
              </a:rPr>
              <a:t>Cryptocurrencies:</a:t>
            </a:r>
            <a:endParaRPr lang="en-US" sz="2400" dirty="0">
              <a:effectLst/>
            </a:endParaRPr>
          </a:p>
        </p:txBody>
      </p:sp>
      <p:sp>
        <p:nvSpPr>
          <p:cNvPr id="12" name="Text 10"/>
          <p:cNvSpPr/>
          <p:nvPr/>
        </p:nvSpPr>
        <p:spPr>
          <a:xfrm>
            <a:off x="7543919" y="6060400"/>
            <a:ext cx="6459736" cy="1449586"/>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D6E5EF"/>
                </a:solidFill>
                <a:latin typeface="Roboto" pitchFamily="34" charset="0"/>
                <a:ea typeface="Roboto" pitchFamily="34" charset="-122"/>
                <a:cs typeface="Roboto" pitchFamily="34" charset="-120"/>
              </a:rPr>
              <a:t>While the model may achieve predictive success, the study does not address the interpretability of the LSTM model's decisions. Implementing Explainable AI techniques like SHAP (Shapley Additive Explanations) or LIME (Local Interpretable Model-Agnostic Explanations) could enhance understanding and trust in the model's predictions.</a:t>
            </a: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864037" y="737235"/>
            <a:ext cx="9244727" cy="1543050"/>
          </a:xfrm>
          <a:prstGeom prst="rect">
            <a:avLst/>
          </a:prstGeom>
          <a:noFill/>
          <a:ln/>
        </p:spPr>
        <p:txBody>
          <a:bodyPr wrap="square" lIns="0" tIns="0" rIns="0" bIns="0" rtlCol="0" anchor="t"/>
          <a:lstStyle/>
          <a:p>
            <a:pPr marL="0" indent="0" algn="l">
              <a:lnSpc>
                <a:spcPts val="6050"/>
              </a:lnSpc>
              <a:buNone/>
            </a:pPr>
            <a:r>
              <a:rPr lang="en-US" sz="4850" dirty="0">
                <a:solidFill>
                  <a:srgbClr val="76B9FF"/>
                </a:solidFill>
                <a:latin typeface="Roboto Slab" pitchFamily="34" charset="0"/>
                <a:ea typeface="Roboto Slab" pitchFamily="34" charset="-122"/>
                <a:cs typeface="Roboto Slab" pitchFamily="34" charset="-120"/>
              </a:rPr>
              <a:t>Impact of the Project on Society and Environment</a:t>
            </a:r>
            <a:endParaRPr lang="en-US" sz="4850" dirty="0"/>
          </a:p>
        </p:txBody>
      </p:sp>
      <p:sp>
        <p:nvSpPr>
          <p:cNvPr id="4" name="Text 1"/>
          <p:cNvSpPr/>
          <p:nvPr/>
        </p:nvSpPr>
        <p:spPr>
          <a:xfrm>
            <a:off x="864037" y="2897386"/>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76B9FF"/>
                </a:solidFill>
                <a:latin typeface="Roboto Slab" pitchFamily="34" charset="0"/>
                <a:ea typeface="Roboto Slab" pitchFamily="34" charset="-122"/>
                <a:cs typeface="Roboto Slab" pitchFamily="34" charset="-120"/>
              </a:rPr>
              <a:t>Financial Inclusion</a:t>
            </a:r>
            <a:endParaRPr lang="en-US" sz="2400" dirty="0"/>
          </a:p>
        </p:txBody>
      </p:sp>
      <p:sp>
        <p:nvSpPr>
          <p:cNvPr id="5" name="Text 2"/>
          <p:cNvSpPr/>
          <p:nvPr/>
        </p:nvSpPr>
        <p:spPr>
          <a:xfrm>
            <a:off x="864037" y="3529965"/>
            <a:ext cx="4321254" cy="790099"/>
          </a:xfrm>
          <a:prstGeom prst="rect">
            <a:avLst/>
          </a:prstGeom>
          <a:noFill/>
          <a:ln/>
        </p:spPr>
        <p:txBody>
          <a:bodyPr wrap="square" lIns="0" tIns="0" rIns="0" bIns="0" rtlCol="0" anchor="t"/>
          <a:lstStyle/>
          <a:p>
            <a:pPr marL="0" indent="0" algn="l">
              <a:lnSpc>
                <a:spcPts val="3100"/>
              </a:lnSpc>
              <a:buNone/>
            </a:pPr>
            <a:r>
              <a:rPr lang="en-US" sz="1900" dirty="0">
                <a:solidFill>
                  <a:srgbClr val="D6E5EF"/>
                </a:solidFill>
                <a:latin typeface="Roboto" pitchFamily="34" charset="0"/>
                <a:ea typeface="Roboto" pitchFamily="34" charset="-122"/>
                <a:cs typeface="Roboto" pitchFamily="34" charset="-120"/>
              </a:rPr>
              <a:t>Enables broader access to financial services in underserved communities.</a:t>
            </a:r>
            <a:endParaRPr lang="en-US" sz="1900" dirty="0"/>
          </a:p>
        </p:txBody>
      </p:sp>
      <p:sp>
        <p:nvSpPr>
          <p:cNvPr id="6" name="Text 3"/>
          <p:cNvSpPr/>
          <p:nvPr/>
        </p:nvSpPr>
        <p:spPr>
          <a:xfrm>
            <a:off x="5795129" y="2897386"/>
            <a:ext cx="3162300" cy="385763"/>
          </a:xfrm>
          <a:prstGeom prst="rect">
            <a:avLst/>
          </a:prstGeom>
          <a:noFill/>
          <a:ln/>
        </p:spPr>
        <p:txBody>
          <a:bodyPr wrap="none" lIns="0" tIns="0" rIns="0" bIns="0" rtlCol="0" anchor="t"/>
          <a:lstStyle/>
          <a:p>
            <a:pPr marL="0" indent="0" algn="l">
              <a:lnSpc>
                <a:spcPts val="3000"/>
              </a:lnSpc>
              <a:buNone/>
            </a:pPr>
            <a:r>
              <a:rPr lang="en-US" sz="2400" dirty="0">
                <a:solidFill>
                  <a:srgbClr val="76B9FF"/>
                </a:solidFill>
                <a:latin typeface="Roboto Slab" pitchFamily="34" charset="0"/>
                <a:ea typeface="Roboto Slab" pitchFamily="34" charset="-122"/>
                <a:cs typeface="Roboto Slab" pitchFamily="34" charset="-120"/>
              </a:rPr>
              <a:t>Transparency &amp; Trust</a:t>
            </a:r>
            <a:endParaRPr lang="en-US" sz="2400" dirty="0"/>
          </a:p>
        </p:txBody>
      </p:sp>
      <p:sp>
        <p:nvSpPr>
          <p:cNvPr id="7" name="Text 4"/>
          <p:cNvSpPr/>
          <p:nvPr/>
        </p:nvSpPr>
        <p:spPr>
          <a:xfrm>
            <a:off x="5795129" y="3529965"/>
            <a:ext cx="4321254" cy="790099"/>
          </a:xfrm>
          <a:prstGeom prst="rect">
            <a:avLst/>
          </a:prstGeom>
          <a:noFill/>
          <a:ln/>
        </p:spPr>
        <p:txBody>
          <a:bodyPr wrap="square" lIns="0" tIns="0" rIns="0" bIns="0" rtlCol="0" anchor="t"/>
          <a:lstStyle/>
          <a:p>
            <a:pPr marL="0" indent="0" algn="l">
              <a:lnSpc>
                <a:spcPts val="3100"/>
              </a:lnSpc>
              <a:buNone/>
            </a:pPr>
            <a:r>
              <a:rPr lang="en-US" sz="1900" dirty="0">
                <a:solidFill>
                  <a:srgbClr val="D6E5EF"/>
                </a:solidFill>
                <a:latin typeface="Roboto" pitchFamily="34" charset="0"/>
                <a:ea typeface="Roboto" pitchFamily="34" charset="-122"/>
                <a:cs typeface="Roboto" pitchFamily="34" charset="-120"/>
              </a:rPr>
              <a:t>Promotes trust through decentralized and transparent blockchain technology.</a:t>
            </a:r>
            <a:endParaRPr lang="en-US" sz="1900" dirty="0"/>
          </a:p>
        </p:txBody>
      </p:sp>
      <p:sp>
        <p:nvSpPr>
          <p:cNvPr id="8" name="Text 5"/>
          <p:cNvSpPr/>
          <p:nvPr/>
        </p:nvSpPr>
        <p:spPr>
          <a:xfrm>
            <a:off x="864037" y="5066705"/>
            <a:ext cx="4321254" cy="385763"/>
          </a:xfrm>
          <a:prstGeom prst="rect">
            <a:avLst/>
          </a:prstGeom>
          <a:noFill/>
          <a:ln/>
        </p:spPr>
        <p:txBody>
          <a:bodyPr wrap="square" lIns="0" tIns="0" rIns="0" bIns="0" rtlCol="0" anchor="t"/>
          <a:lstStyle/>
          <a:p>
            <a:pPr marL="0" indent="0" algn="l">
              <a:lnSpc>
                <a:spcPts val="3000"/>
              </a:lnSpc>
              <a:buNone/>
            </a:pPr>
            <a:r>
              <a:rPr lang="en-US" sz="2400" dirty="0">
                <a:solidFill>
                  <a:srgbClr val="76B9FF"/>
                </a:solidFill>
                <a:latin typeface="Roboto Slab" pitchFamily="34" charset="0"/>
                <a:ea typeface="Roboto Slab" pitchFamily="34" charset="-122"/>
              </a:rPr>
              <a:t>Investment Security</a:t>
            </a:r>
          </a:p>
        </p:txBody>
      </p:sp>
      <p:sp>
        <p:nvSpPr>
          <p:cNvPr id="9" name="Text 6"/>
          <p:cNvSpPr/>
          <p:nvPr/>
        </p:nvSpPr>
        <p:spPr>
          <a:xfrm>
            <a:off x="864037" y="5699284"/>
            <a:ext cx="4321254" cy="1185148"/>
          </a:xfrm>
          <a:prstGeom prst="rect">
            <a:avLst/>
          </a:prstGeom>
          <a:noFill/>
          <a:ln/>
        </p:spPr>
        <p:txBody>
          <a:bodyPr wrap="square" lIns="0" tIns="0" rIns="0" bIns="0" rtlCol="0" anchor="t"/>
          <a:lstStyle/>
          <a:p>
            <a:pPr marL="0" indent="0" algn="l">
              <a:lnSpc>
                <a:spcPts val="3100"/>
              </a:lnSpc>
              <a:buNone/>
            </a:pPr>
            <a:r>
              <a:rPr lang="en-US" sz="1900" dirty="0">
                <a:solidFill>
                  <a:srgbClr val="D6E5EF"/>
                </a:solidFill>
                <a:latin typeface="Roboto" pitchFamily="34" charset="0"/>
                <a:ea typeface="Roboto" pitchFamily="34" charset="-122"/>
              </a:rPr>
              <a:t>Help users avoid risky investments by predicting potential market movements</a:t>
            </a:r>
          </a:p>
        </p:txBody>
      </p:sp>
      <p:sp>
        <p:nvSpPr>
          <p:cNvPr id="10" name="Text 7"/>
          <p:cNvSpPr/>
          <p:nvPr/>
        </p:nvSpPr>
        <p:spPr>
          <a:xfrm>
            <a:off x="5795129" y="5066705"/>
            <a:ext cx="3525083" cy="385763"/>
          </a:xfrm>
          <a:prstGeom prst="rect">
            <a:avLst/>
          </a:prstGeom>
          <a:noFill/>
          <a:ln/>
        </p:spPr>
        <p:txBody>
          <a:bodyPr wrap="none" lIns="0" tIns="0" rIns="0" bIns="0" rtlCol="0" anchor="t"/>
          <a:lstStyle/>
          <a:p>
            <a:pPr marL="0" indent="0" algn="l">
              <a:lnSpc>
                <a:spcPts val="3000"/>
              </a:lnSpc>
              <a:buNone/>
            </a:pPr>
            <a:r>
              <a:rPr lang="en-US" sz="2400" dirty="0">
                <a:solidFill>
                  <a:srgbClr val="76B9FF"/>
                </a:solidFill>
                <a:latin typeface="Roboto Slab" pitchFamily="34" charset="0"/>
                <a:ea typeface="Roboto Slab" pitchFamily="34" charset="-122"/>
                <a:cs typeface="Roboto Slab" pitchFamily="34" charset="-120"/>
              </a:rPr>
              <a:t>Economic Opportunities</a:t>
            </a:r>
            <a:endParaRPr lang="en-US" sz="2400" dirty="0"/>
          </a:p>
        </p:txBody>
      </p:sp>
      <p:sp>
        <p:nvSpPr>
          <p:cNvPr id="11" name="Text 8"/>
          <p:cNvSpPr/>
          <p:nvPr/>
        </p:nvSpPr>
        <p:spPr>
          <a:xfrm>
            <a:off x="5795129" y="5699284"/>
            <a:ext cx="4321254" cy="790099"/>
          </a:xfrm>
          <a:prstGeom prst="rect">
            <a:avLst/>
          </a:prstGeom>
          <a:noFill/>
          <a:ln/>
        </p:spPr>
        <p:txBody>
          <a:bodyPr wrap="square" lIns="0" tIns="0" rIns="0" bIns="0" rtlCol="0" anchor="t"/>
          <a:lstStyle/>
          <a:p>
            <a:pPr marL="0" indent="0" algn="l">
              <a:lnSpc>
                <a:spcPts val="3100"/>
              </a:lnSpc>
              <a:buNone/>
            </a:pPr>
            <a:r>
              <a:rPr lang="en-US" sz="1900" dirty="0">
                <a:solidFill>
                  <a:srgbClr val="D6E5EF"/>
                </a:solidFill>
                <a:latin typeface="Roboto" pitchFamily="34" charset="0"/>
                <a:ea typeface="Roboto" pitchFamily="34" charset="-122"/>
                <a:cs typeface="Roboto" pitchFamily="34" charset="-120"/>
              </a:rPr>
              <a:t>Fosters new jobs and innovation in the crypto and tech sectors.</a:t>
            </a:r>
            <a:endParaRPr lang="en-US" sz="1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321CB-9A06-90D5-761F-7B9719F37BC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7B25920-050B-1D89-3FA1-084807BF79EF}"/>
              </a:ext>
            </a:extLst>
          </p:cNvPr>
          <p:cNvSpPr/>
          <p:nvPr/>
        </p:nvSpPr>
        <p:spPr>
          <a:xfrm>
            <a:off x="564328" y="431679"/>
            <a:ext cx="10966031" cy="1286589"/>
          </a:xfrm>
          <a:prstGeom prst="rect">
            <a:avLst/>
          </a:prstGeom>
          <a:noFill/>
          <a:ln/>
        </p:spPr>
        <p:txBody>
          <a:bodyPr wrap="square" lIns="0" tIns="0" rIns="0" bIns="0" rtlCol="0" anchor="t"/>
          <a:lstStyle/>
          <a:p>
            <a:pPr marL="0" indent="0" algn="l">
              <a:lnSpc>
                <a:spcPts val="5050"/>
              </a:lnSpc>
              <a:buNone/>
            </a:pPr>
            <a:r>
              <a:rPr lang="en-US" sz="4050" dirty="0">
                <a:solidFill>
                  <a:srgbClr val="76B9FF"/>
                </a:solidFill>
                <a:latin typeface="Roboto Slab" pitchFamily="34" charset="0"/>
                <a:ea typeface="Roboto Slab" pitchFamily="34" charset="-122"/>
                <a:cs typeface="Roboto Slab" pitchFamily="34" charset="-120"/>
              </a:rPr>
              <a:t>Contribution of individual Team members</a:t>
            </a:r>
            <a:endParaRPr lang="en-US" sz="4050" dirty="0"/>
          </a:p>
        </p:txBody>
      </p:sp>
      <p:sp>
        <p:nvSpPr>
          <p:cNvPr id="6" name="TextBox 5">
            <a:extLst>
              <a:ext uri="{FF2B5EF4-FFF2-40B4-BE49-F238E27FC236}">
                <a16:creationId xmlns:a16="http://schemas.microsoft.com/office/drawing/2014/main" id="{CFEAEDA6-A83E-6990-B5B8-EA072F101F91}"/>
              </a:ext>
            </a:extLst>
          </p:cNvPr>
          <p:cNvSpPr txBox="1"/>
          <p:nvPr/>
        </p:nvSpPr>
        <p:spPr>
          <a:xfrm>
            <a:off x="564328" y="1868318"/>
            <a:ext cx="13608872" cy="4893647"/>
          </a:xfrm>
          <a:prstGeom prst="rect">
            <a:avLst/>
          </a:prstGeom>
          <a:noFill/>
        </p:spPr>
        <p:txBody>
          <a:bodyPr wrap="square" rtlCol="0">
            <a:spAutoFit/>
          </a:bodyPr>
          <a:lstStyle/>
          <a:p>
            <a:pPr>
              <a:buNone/>
            </a:pPr>
            <a:r>
              <a:rPr lang="en-US" sz="2400" b="1" dirty="0">
                <a:solidFill>
                  <a:schemeClr val="bg1"/>
                </a:solidFill>
              </a:rPr>
              <a:t>Rishav Shrivastav</a:t>
            </a:r>
            <a:endParaRPr lang="en-US" sz="2400" dirty="0">
              <a:solidFill>
                <a:schemeClr val="bg1"/>
              </a:solidFill>
            </a:endParaRPr>
          </a:p>
          <a:p>
            <a:pPr>
              <a:buFont typeface="Arial" panose="020B0604020202020204" pitchFamily="34" charset="0"/>
              <a:buChar char="•"/>
            </a:pPr>
            <a:r>
              <a:rPr lang="en-US" sz="2400" dirty="0">
                <a:solidFill>
                  <a:schemeClr val="bg1"/>
                </a:solidFill>
              </a:rPr>
              <a:t>ARIMA (</a:t>
            </a:r>
            <a:r>
              <a:rPr lang="en-US" sz="2400" dirty="0" err="1">
                <a:solidFill>
                  <a:schemeClr val="bg1"/>
                </a:solidFill>
              </a:rPr>
              <a:t>AutoRegressive</a:t>
            </a:r>
            <a:r>
              <a:rPr lang="en-US" sz="2400" dirty="0">
                <a:solidFill>
                  <a:schemeClr val="bg1"/>
                </a:solidFill>
              </a:rPr>
              <a:t> Integrated Moving Average)</a:t>
            </a:r>
          </a:p>
          <a:p>
            <a:pPr>
              <a:buFont typeface="Arial" panose="020B0604020202020204" pitchFamily="34" charset="0"/>
              <a:buChar char="•"/>
            </a:pPr>
            <a:r>
              <a:rPr lang="en-US" sz="2400" dirty="0">
                <a:solidFill>
                  <a:schemeClr val="bg1"/>
                </a:solidFill>
              </a:rPr>
              <a:t>LSTM (Long Short-Term Memory)</a:t>
            </a:r>
          </a:p>
          <a:p>
            <a:endParaRPr lang="en-US" sz="2400" dirty="0">
              <a:solidFill>
                <a:schemeClr val="bg1"/>
              </a:solidFill>
            </a:endParaRPr>
          </a:p>
          <a:p>
            <a:endParaRPr lang="en-US" sz="2400" dirty="0">
              <a:solidFill>
                <a:schemeClr val="bg1"/>
              </a:solidFill>
            </a:endParaRPr>
          </a:p>
          <a:p>
            <a:pPr>
              <a:buNone/>
            </a:pPr>
            <a:r>
              <a:rPr lang="en-US" sz="2400" b="1" dirty="0">
                <a:solidFill>
                  <a:schemeClr val="bg1"/>
                </a:solidFill>
              </a:rPr>
              <a:t>Subham Gupta</a:t>
            </a:r>
            <a:endParaRPr lang="en-US" sz="2400" dirty="0">
              <a:solidFill>
                <a:schemeClr val="bg1"/>
              </a:solidFill>
            </a:endParaRPr>
          </a:p>
          <a:p>
            <a:pPr>
              <a:buFont typeface="Arial" panose="020B0604020202020204" pitchFamily="34" charset="0"/>
              <a:buChar char="•"/>
            </a:pPr>
            <a:r>
              <a:rPr lang="en-US" sz="2400" dirty="0">
                <a:solidFill>
                  <a:schemeClr val="bg1"/>
                </a:solidFill>
              </a:rPr>
              <a:t>SARIMAX (Seasonal </a:t>
            </a:r>
            <a:r>
              <a:rPr lang="en-US" sz="2400" dirty="0" err="1">
                <a:solidFill>
                  <a:schemeClr val="bg1"/>
                </a:solidFill>
              </a:rPr>
              <a:t>AutoRegressive</a:t>
            </a:r>
            <a:r>
              <a:rPr lang="en-US" sz="2400" dirty="0">
                <a:solidFill>
                  <a:schemeClr val="bg1"/>
                </a:solidFill>
              </a:rPr>
              <a:t> Integrated Moving Average with </a:t>
            </a:r>
            <a:r>
              <a:rPr lang="en-US" sz="2400" dirty="0" err="1">
                <a:solidFill>
                  <a:schemeClr val="bg1"/>
                </a:solidFill>
              </a:rPr>
              <a:t>eXogenous</a:t>
            </a:r>
            <a:r>
              <a:rPr lang="en-US" sz="2400" dirty="0">
                <a:solidFill>
                  <a:schemeClr val="bg1"/>
                </a:solidFill>
              </a:rPr>
              <a:t> regressors)</a:t>
            </a:r>
          </a:p>
          <a:p>
            <a:pPr>
              <a:buFont typeface="Arial" panose="020B0604020202020204" pitchFamily="34" charset="0"/>
              <a:buChar char="•"/>
            </a:pPr>
            <a:r>
              <a:rPr lang="en-US" sz="2400" dirty="0">
                <a:solidFill>
                  <a:schemeClr val="bg1"/>
                </a:solidFill>
              </a:rPr>
              <a:t>XGBoost (Extreme Gradient Boosting)</a:t>
            </a:r>
          </a:p>
          <a:p>
            <a:endParaRPr lang="en-US" sz="2400" dirty="0">
              <a:solidFill>
                <a:schemeClr val="bg1"/>
              </a:solidFill>
            </a:endParaRPr>
          </a:p>
          <a:p>
            <a:endParaRPr lang="en-US" sz="2400" dirty="0">
              <a:solidFill>
                <a:schemeClr val="bg1"/>
              </a:solidFill>
            </a:endParaRPr>
          </a:p>
          <a:p>
            <a:pPr>
              <a:buNone/>
            </a:pPr>
            <a:r>
              <a:rPr lang="en-US" sz="2400" b="1" dirty="0">
                <a:solidFill>
                  <a:schemeClr val="bg1"/>
                </a:solidFill>
              </a:rPr>
              <a:t>Tej Bhakhar</a:t>
            </a:r>
            <a:endParaRPr lang="en-US" sz="2400" dirty="0">
              <a:solidFill>
                <a:schemeClr val="bg1"/>
              </a:solidFill>
            </a:endParaRPr>
          </a:p>
          <a:p>
            <a:pPr>
              <a:buFont typeface="Arial" panose="020B0604020202020204" pitchFamily="34" charset="0"/>
              <a:buChar char="•"/>
            </a:pPr>
            <a:r>
              <a:rPr lang="en-US" sz="2400" dirty="0">
                <a:solidFill>
                  <a:schemeClr val="bg1"/>
                </a:solidFill>
              </a:rPr>
              <a:t>Orbit-ML (Bayesian time series forecasting library)</a:t>
            </a:r>
          </a:p>
          <a:p>
            <a:pPr>
              <a:buFont typeface="Arial" panose="020B0604020202020204" pitchFamily="34" charset="0"/>
              <a:buChar char="•"/>
            </a:pPr>
            <a:r>
              <a:rPr lang="en-US" sz="2400" dirty="0">
                <a:solidFill>
                  <a:schemeClr val="bg1"/>
                </a:solidFill>
              </a:rPr>
              <a:t>Random Forest</a:t>
            </a:r>
          </a:p>
        </p:txBody>
      </p:sp>
    </p:spTree>
    <p:extLst>
      <p:ext uri="{BB962C8B-B14F-4D97-AF65-F5344CB8AC3E}">
        <p14:creationId xmlns:p14="http://schemas.microsoft.com/office/powerpoint/2010/main" val="2504974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95789" y="601385"/>
            <a:ext cx="4255651" cy="531852"/>
          </a:xfrm>
          <a:prstGeom prst="rect">
            <a:avLst/>
          </a:prstGeom>
          <a:noFill/>
          <a:ln/>
        </p:spPr>
        <p:txBody>
          <a:bodyPr wrap="none" lIns="0" tIns="0" rIns="0" bIns="0" rtlCol="0" anchor="t"/>
          <a:lstStyle/>
          <a:p>
            <a:pPr marL="0" indent="0" algn="l">
              <a:lnSpc>
                <a:spcPts val="4150"/>
              </a:lnSpc>
              <a:buNone/>
            </a:pPr>
            <a:r>
              <a:rPr lang="en-US" sz="3350" dirty="0">
                <a:solidFill>
                  <a:srgbClr val="76B9FF"/>
                </a:solidFill>
                <a:latin typeface="Roboto Slab" pitchFamily="34" charset="0"/>
                <a:ea typeface="Roboto Slab" pitchFamily="34" charset="-122"/>
                <a:cs typeface="Roboto Slab" pitchFamily="34" charset="-120"/>
              </a:rPr>
              <a:t>References</a:t>
            </a:r>
            <a:endParaRPr lang="en-US" sz="3350" dirty="0"/>
          </a:p>
        </p:txBody>
      </p:sp>
      <p:pic>
        <p:nvPicPr>
          <p:cNvPr id="3" name="Image 0" descr="preencoded.png"/>
          <p:cNvPicPr>
            <a:picLocks noChangeAspect="1"/>
          </p:cNvPicPr>
          <p:nvPr/>
        </p:nvPicPr>
        <p:blipFill>
          <a:blip r:embed="rId3"/>
          <a:stretch>
            <a:fillRect/>
          </a:stretch>
        </p:blipFill>
        <p:spPr>
          <a:xfrm>
            <a:off x="595789" y="1473637"/>
            <a:ext cx="425529" cy="425529"/>
          </a:xfrm>
          <a:prstGeom prst="rect">
            <a:avLst/>
          </a:prstGeom>
        </p:spPr>
      </p:pic>
      <p:sp>
        <p:nvSpPr>
          <p:cNvPr id="4" name="Text 1"/>
          <p:cNvSpPr/>
          <p:nvPr/>
        </p:nvSpPr>
        <p:spPr>
          <a:xfrm>
            <a:off x="595789" y="2069306"/>
            <a:ext cx="6591776" cy="1680210"/>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D6E5EF"/>
                </a:solidFill>
                <a:latin typeface="Consolas" pitchFamily="34" charset="0"/>
                <a:ea typeface="Consolas" pitchFamily="34" charset="-122"/>
                <a:cs typeface="Consolas" pitchFamily="34" charset="-120"/>
              </a:rPr>
              <a:t>S. T. Anwar, N. P. Patel, S. N. Patel, J. R. Patel, G. Sharma, and I. E. Davidson, "Deep Learning-Based Cryptocurrency Price Prediction Scheme with Inter-Dependent Relations,": https://www.researchgate.net/publication/355022452_Deep_Learning-Based_Cryptocurrency_Price_Prediction_Scheme_With_Inter-Dependent_Relations</a:t>
            </a:r>
            <a:endParaRPr lang="en-US" sz="1300" dirty="0"/>
          </a:p>
        </p:txBody>
      </p:sp>
      <p:sp>
        <p:nvSpPr>
          <p:cNvPr id="5" name="Text 2"/>
          <p:cNvSpPr/>
          <p:nvPr/>
        </p:nvSpPr>
        <p:spPr>
          <a:xfrm>
            <a:off x="595789" y="3809047"/>
            <a:ext cx="6591776" cy="840105"/>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D6E5EF"/>
                </a:solidFill>
                <a:latin typeface="Consolas" pitchFamily="34" charset="0"/>
                <a:ea typeface="Consolas" pitchFamily="34" charset="-122"/>
                <a:cs typeface="Consolas" pitchFamily="34" charset="-120"/>
              </a:rPr>
              <a:t>M. A. Labbaf Khaniki and M. Manthouri, "Enhancing Price Prediction in Cryptocurrency Using Transformer Neural Network and Technical Indicators," https://arxiv.org/abs/2403.03606</a:t>
            </a:r>
            <a:endParaRPr lang="en-US" sz="1300" dirty="0"/>
          </a:p>
        </p:txBody>
      </p:sp>
      <p:sp>
        <p:nvSpPr>
          <p:cNvPr id="6" name="Text 3"/>
          <p:cNvSpPr/>
          <p:nvPr/>
        </p:nvSpPr>
        <p:spPr>
          <a:xfrm>
            <a:off x="595789" y="4708684"/>
            <a:ext cx="6591776" cy="840105"/>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D6E5EF"/>
                </a:solidFill>
                <a:latin typeface="Consolas" pitchFamily="34" charset="0"/>
                <a:ea typeface="Consolas" pitchFamily="34" charset="-122"/>
                <a:cs typeface="Consolas" pitchFamily="34" charset="-120"/>
              </a:rPr>
              <a:t>J. Fleischer, G. von Laszewski, C. Theran, and Y. J. Parra Bautista, "Time Series Analysis of Blockchain-Based Cryptocurrency Price Changes," https://arxiv.org/abs/2202.13874</a:t>
            </a:r>
            <a:endParaRPr lang="en-US" sz="1300" dirty="0"/>
          </a:p>
        </p:txBody>
      </p:sp>
      <p:sp>
        <p:nvSpPr>
          <p:cNvPr id="7" name="Text 4"/>
          <p:cNvSpPr/>
          <p:nvPr/>
        </p:nvSpPr>
        <p:spPr>
          <a:xfrm>
            <a:off x="595789" y="5608320"/>
            <a:ext cx="6591776" cy="1120140"/>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D6E5EF"/>
                </a:solidFill>
                <a:latin typeface="Consolas" pitchFamily="34" charset="0"/>
                <a:ea typeface="Consolas" pitchFamily="34" charset="-122"/>
                <a:cs typeface="Consolas" pitchFamily="34" charset="-120"/>
              </a:rPr>
              <a:t>V., N. M. V. S., P. I., S. R. M., and A. K. G., "A Cryptocurrency Price Prediction Model using Deep Learning," https://www.researchgate.net/publication/371309639_A_Cryptocurrency_Price_Prediction_Model_using_Deep_Learning</a:t>
            </a:r>
            <a:endParaRPr lang="en-US" sz="1300" dirty="0"/>
          </a:p>
        </p:txBody>
      </p:sp>
      <p:sp>
        <p:nvSpPr>
          <p:cNvPr id="8" name="Text 5"/>
          <p:cNvSpPr/>
          <p:nvPr/>
        </p:nvSpPr>
        <p:spPr>
          <a:xfrm>
            <a:off x="595789" y="6787991"/>
            <a:ext cx="6591776" cy="840105"/>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D6E5EF"/>
                </a:solidFill>
                <a:latin typeface="Consolas" pitchFamily="34" charset="0"/>
                <a:ea typeface="Consolas" pitchFamily="34" charset="-122"/>
                <a:cs typeface="Consolas" pitchFamily="34" charset="-120"/>
              </a:rPr>
              <a:t>Hafid, M. Ebrahim, A. Alfatemi, M. Rahouti, and D. Oliveira, "Cryptocurrency Price Forecasting Using XGBoost Regressor and Technical Indicators," https://arxiv.org/abs/2407.11786</a:t>
            </a:r>
            <a:endParaRPr lang="en-US" sz="1300" dirty="0"/>
          </a:p>
        </p:txBody>
      </p:sp>
      <p:pic>
        <p:nvPicPr>
          <p:cNvPr id="9" name="Image 1" descr="preencoded.png"/>
          <p:cNvPicPr>
            <a:picLocks noChangeAspect="1"/>
          </p:cNvPicPr>
          <p:nvPr/>
        </p:nvPicPr>
        <p:blipFill>
          <a:blip r:embed="rId4"/>
          <a:stretch>
            <a:fillRect/>
          </a:stretch>
        </p:blipFill>
        <p:spPr>
          <a:xfrm>
            <a:off x="7442835" y="1473637"/>
            <a:ext cx="425529" cy="425529"/>
          </a:xfrm>
          <a:prstGeom prst="rect">
            <a:avLst/>
          </a:prstGeom>
        </p:spPr>
      </p:pic>
      <p:sp>
        <p:nvSpPr>
          <p:cNvPr id="10" name="Text 6"/>
          <p:cNvSpPr/>
          <p:nvPr/>
        </p:nvSpPr>
        <p:spPr>
          <a:xfrm>
            <a:off x="7442835" y="2069306"/>
            <a:ext cx="6591776" cy="560070"/>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D6E5EF"/>
                </a:solidFill>
                <a:latin typeface="Consolas" pitchFamily="34" charset="0"/>
                <a:ea typeface="Consolas" pitchFamily="34" charset="-122"/>
                <a:cs typeface="Consolas" pitchFamily="34" charset="-120"/>
              </a:rPr>
              <a:t>Singh, A. K. Jha, and A. N. Kumar, "Prediction of Cryptocurrency Prices through a Path Dependent Monte Carlo Simulation," https://arxiv.org/abs/2405.12988</a:t>
            </a:r>
            <a:endParaRPr lang="en-US" sz="1300" dirty="0"/>
          </a:p>
        </p:txBody>
      </p:sp>
      <p:sp>
        <p:nvSpPr>
          <p:cNvPr id="11" name="Text 7"/>
          <p:cNvSpPr/>
          <p:nvPr/>
        </p:nvSpPr>
        <p:spPr>
          <a:xfrm>
            <a:off x="7442835" y="2688908"/>
            <a:ext cx="6591776" cy="840105"/>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D6E5EF"/>
                </a:solidFill>
                <a:latin typeface="Consolas" pitchFamily="34" charset="0"/>
                <a:ea typeface="Consolas" pitchFamily="34" charset="-122"/>
                <a:cs typeface="Consolas" pitchFamily="34" charset="-120"/>
              </a:rPr>
              <a:t>V. Gurgul, S. Lessmann, and W. K. Härdle, "Forecasting Cryptocurrency Prices Using Deep Learning: Integrating Financial, Blockchain, and Text Data," https://arxiv.org/abs/2311.14759</a:t>
            </a:r>
            <a:endParaRPr lang="en-US" sz="1300" dirty="0"/>
          </a:p>
        </p:txBody>
      </p:sp>
      <p:sp>
        <p:nvSpPr>
          <p:cNvPr id="12" name="Text 8"/>
          <p:cNvSpPr/>
          <p:nvPr/>
        </p:nvSpPr>
        <p:spPr>
          <a:xfrm>
            <a:off x="7442835" y="3588544"/>
            <a:ext cx="6591776" cy="840105"/>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D6E5EF"/>
                </a:solidFill>
                <a:latin typeface="Consolas" pitchFamily="34" charset="0"/>
                <a:ea typeface="Consolas" pitchFamily="34" charset="-122"/>
                <a:cs typeface="Consolas" pitchFamily="34" charset="-120"/>
              </a:rPr>
              <a:t>J. Wu, X. Zhang, F. Huang, H. Zhou, and R. Chandra, "Review of Deep Learning Models for Crypto Price Prediction: Implementation and Evaluation," https://arxiv.org/abs/2405.11431</a:t>
            </a:r>
            <a:endParaRPr lang="en-US" sz="1300" dirty="0"/>
          </a:p>
        </p:txBody>
      </p:sp>
      <p:sp>
        <p:nvSpPr>
          <p:cNvPr id="13" name="Text 9"/>
          <p:cNvSpPr/>
          <p:nvPr/>
        </p:nvSpPr>
        <p:spPr>
          <a:xfrm>
            <a:off x="7442835" y="4488180"/>
            <a:ext cx="6591776" cy="840105"/>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D6E5EF"/>
                </a:solidFill>
                <a:latin typeface="Consolas" pitchFamily="34" charset="0"/>
                <a:ea typeface="Consolas" pitchFamily="34" charset="-122"/>
                <a:cs typeface="Consolas" pitchFamily="34" charset="-120"/>
              </a:rPr>
              <a:t>"Cryptocurrency Price Prediction Using Supervised Machine Learning Algorithms," https://revistas.usal.es/cinco/index.php/2255-2863/article/download/31490/30390?inline=1</a:t>
            </a:r>
            <a:endParaRPr lang="en-US" sz="1300" dirty="0"/>
          </a:p>
        </p:txBody>
      </p:sp>
      <p:sp>
        <p:nvSpPr>
          <p:cNvPr id="14" name="Text 10"/>
          <p:cNvSpPr/>
          <p:nvPr/>
        </p:nvSpPr>
        <p:spPr>
          <a:xfrm>
            <a:off x="7442835" y="5387816"/>
            <a:ext cx="6591776" cy="560070"/>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D6E5EF"/>
                </a:solidFill>
                <a:latin typeface="Consolas" pitchFamily="34" charset="0"/>
                <a:ea typeface="Consolas" pitchFamily="34" charset="-122"/>
                <a:cs typeface="Consolas" pitchFamily="34" charset="-120"/>
              </a:rPr>
              <a:t>"Investigating the Problem of Cryptocurrency Price Prediction," Journal of Financial https://pmc.ncbi.nlm.nih.gov/articles/PMC7256561/</a:t>
            </a:r>
            <a:endParaRPr lang="en-US" sz="13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396835" y="96095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6B9FF"/>
                </a:solidFill>
                <a:latin typeface="Roboto Slab" pitchFamily="34" charset="0"/>
                <a:ea typeface="Roboto Slab" pitchFamily="34" charset="-122"/>
                <a:cs typeface="Roboto Slab" pitchFamily="34" charset="-120"/>
              </a:rPr>
              <a:t>References</a:t>
            </a:r>
            <a:endParaRPr lang="en-US" sz="2200" dirty="0"/>
          </a:p>
        </p:txBody>
      </p:sp>
      <p:pic>
        <p:nvPicPr>
          <p:cNvPr id="3" name="Image 0" descr="preencoded.png"/>
          <p:cNvPicPr>
            <a:picLocks noChangeAspect="1"/>
          </p:cNvPicPr>
          <p:nvPr/>
        </p:nvPicPr>
        <p:blipFill>
          <a:blip r:embed="rId3"/>
          <a:stretch>
            <a:fillRect/>
          </a:stretch>
        </p:blipFill>
        <p:spPr>
          <a:xfrm>
            <a:off x="396835" y="1542098"/>
            <a:ext cx="283488" cy="283488"/>
          </a:xfrm>
          <a:prstGeom prst="rect">
            <a:avLst/>
          </a:prstGeom>
        </p:spPr>
      </p:pic>
      <p:sp>
        <p:nvSpPr>
          <p:cNvPr id="4" name="Text 1"/>
          <p:cNvSpPr/>
          <p:nvPr/>
        </p:nvSpPr>
        <p:spPr>
          <a:xfrm>
            <a:off x="396835" y="1938933"/>
            <a:ext cx="4498896" cy="544354"/>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1. </a:t>
            </a:r>
            <a:r>
              <a:rPr lang="en-US" sz="850" b="1" dirty="0">
                <a:solidFill>
                  <a:srgbClr val="D6E5EF"/>
                </a:solidFill>
                <a:latin typeface="Roboto" pitchFamily="34" charset="0"/>
                <a:ea typeface="Roboto" pitchFamily="34" charset="-122"/>
                <a:cs typeface="Roboto" pitchFamily="34" charset="-120"/>
              </a:rPr>
              <a:t>Hafid, M. Ebrahim, A. Alfatemi, M. Rahouti, and D. Oliveira, "Cryptocurrency Price Forecasting Using XGBoost Regressor and Technical Indicators,"</a:t>
            </a:r>
            <a:r>
              <a:rPr lang="en-US" sz="850" dirty="0">
                <a:solidFill>
                  <a:srgbClr val="D6E5EF"/>
                </a:solidFill>
                <a:latin typeface="Roboto" pitchFamily="34" charset="0"/>
                <a:ea typeface="Roboto" pitchFamily="34" charset="-122"/>
                <a:cs typeface="Roboto" pitchFamily="34" charset="-120"/>
              </a:rPr>
              <a:t> </a:t>
            </a:r>
            <a:r>
              <a:rPr lang="en-US" sz="850" u="sng" dirty="0">
                <a:solidFill>
                  <a:srgbClr val="66A8EE"/>
                </a:solidFill>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https://arxiv.org/abs/2407.11786</a:t>
            </a:r>
            <a:endParaRPr lang="en-US" sz="850" dirty="0"/>
          </a:p>
        </p:txBody>
      </p:sp>
      <p:sp>
        <p:nvSpPr>
          <p:cNvPr id="5" name="Text 2"/>
          <p:cNvSpPr/>
          <p:nvPr/>
        </p:nvSpPr>
        <p:spPr>
          <a:xfrm>
            <a:off x="396835" y="2551271"/>
            <a:ext cx="4498896" cy="362903"/>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2. </a:t>
            </a:r>
            <a:r>
              <a:rPr lang="en-US" sz="850" b="1" dirty="0">
                <a:solidFill>
                  <a:srgbClr val="D6E5EF"/>
                </a:solidFill>
                <a:latin typeface="Roboto" pitchFamily="34" charset="0"/>
                <a:ea typeface="Roboto" pitchFamily="34" charset="-122"/>
                <a:cs typeface="Roboto" pitchFamily="34" charset="-120"/>
              </a:rPr>
              <a:t>Singh, A. K. Jha, and A. N. Kumar, "Prediction of Cryptocurrency Prices through a Path Dependent Monte Carlo Simulation,"</a:t>
            </a:r>
            <a:r>
              <a:rPr lang="en-US" sz="850" dirty="0">
                <a:solidFill>
                  <a:srgbClr val="D6E5EF"/>
                </a:solidFill>
                <a:latin typeface="Roboto" pitchFamily="34" charset="0"/>
                <a:ea typeface="Roboto" pitchFamily="34" charset="-122"/>
                <a:cs typeface="Roboto" pitchFamily="34" charset="-120"/>
              </a:rPr>
              <a:t> </a:t>
            </a:r>
            <a:r>
              <a:rPr lang="en-US" sz="850" u="sng" dirty="0">
                <a:solidFill>
                  <a:srgbClr val="66A8EE"/>
                </a:solidFill>
                <a:latin typeface="Roboto" pitchFamily="34" charset="0"/>
                <a:ea typeface="Roboto" pitchFamily="34" charset="-122"/>
                <a:cs typeface="Roboto" pitchFamily="34" charset="-120"/>
                <a:hlinkClick r:id="rId5">
                  <a:extLst>
                    <a:ext uri="{A12FA001-AC4F-418D-AE19-62706E023703}">
                      <ahyp:hlinkClr xmlns:ahyp="http://schemas.microsoft.com/office/drawing/2018/hyperlinkcolor" val="tx"/>
                    </a:ext>
                  </a:extLst>
                </a:hlinkClick>
              </a:rPr>
              <a:t>https://arxiv.org/abs/2405.12988</a:t>
            </a:r>
            <a:endParaRPr lang="en-US" sz="850" dirty="0"/>
          </a:p>
        </p:txBody>
      </p:sp>
      <p:sp>
        <p:nvSpPr>
          <p:cNvPr id="6" name="Text 3"/>
          <p:cNvSpPr/>
          <p:nvPr/>
        </p:nvSpPr>
        <p:spPr>
          <a:xfrm>
            <a:off x="396835" y="2982158"/>
            <a:ext cx="4498896" cy="544354"/>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3. </a:t>
            </a:r>
            <a:r>
              <a:rPr lang="en-US" sz="850" b="1" dirty="0">
                <a:solidFill>
                  <a:srgbClr val="D6E5EF"/>
                </a:solidFill>
                <a:latin typeface="Roboto" pitchFamily="34" charset="0"/>
                <a:ea typeface="Roboto" pitchFamily="34" charset="-122"/>
                <a:cs typeface="Roboto" pitchFamily="34" charset="-120"/>
              </a:rPr>
              <a:t>V. Gurgul, S. Lessmann, and W. K. Härdle, "Forecasting Cryptocurrency Prices Using Deep Learning: Integrating Financial, Blockchain, and Text Data,"</a:t>
            </a:r>
            <a:r>
              <a:rPr lang="en-US" sz="850" dirty="0">
                <a:solidFill>
                  <a:srgbClr val="D6E5EF"/>
                </a:solidFill>
                <a:latin typeface="Roboto" pitchFamily="34" charset="0"/>
                <a:ea typeface="Roboto" pitchFamily="34" charset="-122"/>
                <a:cs typeface="Roboto" pitchFamily="34" charset="-120"/>
              </a:rPr>
              <a:t> </a:t>
            </a:r>
            <a:r>
              <a:rPr lang="en-US" sz="850" u="sng" dirty="0">
                <a:solidFill>
                  <a:srgbClr val="66A8EE"/>
                </a:solidFill>
                <a:latin typeface="Roboto" pitchFamily="34" charset="0"/>
                <a:ea typeface="Roboto" pitchFamily="34" charset="-122"/>
                <a:cs typeface="Roboto" pitchFamily="34" charset="-120"/>
                <a:hlinkClick r:id="rId6">
                  <a:extLst>
                    <a:ext uri="{A12FA001-AC4F-418D-AE19-62706E023703}">
                      <ahyp:hlinkClr xmlns:ahyp="http://schemas.microsoft.com/office/drawing/2018/hyperlinkcolor" val="tx"/>
                    </a:ext>
                  </a:extLst>
                </a:hlinkClick>
              </a:rPr>
              <a:t>https://arxiv.org/abs/2311.14759</a:t>
            </a:r>
            <a:endParaRPr lang="en-US" sz="850" dirty="0"/>
          </a:p>
        </p:txBody>
      </p:sp>
      <p:sp>
        <p:nvSpPr>
          <p:cNvPr id="7" name="Text 4"/>
          <p:cNvSpPr/>
          <p:nvPr/>
        </p:nvSpPr>
        <p:spPr>
          <a:xfrm>
            <a:off x="396835" y="3594497"/>
            <a:ext cx="4498896" cy="544354"/>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4. </a:t>
            </a:r>
            <a:r>
              <a:rPr lang="en-US" sz="850" b="1" dirty="0">
                <a:solidFill>
                  <a:srgbClr val="D6E5EF"/>
                </a:solidFill>
                <a:latin typeface="Roboto" pitchFamily="34" charset="0"/>
                <a:ea typeface="Roboto" pitchFamily="34" charset="-122"/>
                <a:cs typeface="Roboto" pitchFamily="34" charset="-120"/>
              </a:rPr>
              <a:t>J. Wu, X. Zhang, F. Huang, H. Zhou, and R. Chandra, "Review of Deep Learning Models for Crypto Price Prediction: Implementation and Evaluation,"</a:t>
            </a:r>
            <a:r>
              <a:rPr lang="en-US" sz="850" dirty="0">
                <a:solidFill>
                  <a:srgbClr val="D6E5EF"/>
                </a:solidFill>
                <a:latin typeface="Roboto" pitchFamily="34" charset="0"/>
                <a:ea typeface="Roboto" pitchFamily="34" charset="-122"/>
                <a:cs typeface="Roboto" pitchFamily="34" charset="-120"/>
              </a:rPr>
              <a:t> </a:t>
            </a:r>
            <a:r>
              <a:rPr lang="en-US" sz="850" u="sng" dirty="0">
                <a:solidFill>
                  <a:srgbClr val="66A8EE"/>
                </a:solidFill>
                <a:latin typeface="Roboto" pitchFamily="34" charset="0"/>
                <a:ea typeface="Roboto" pitchFamily="34" charset="-122"/>
                <a:cs typeface="Roboto" pitchFamily="34" charset="-120"/>
                <a:hlinkClick r:id="rId7">
                  <a:extLst>
                    <a:ext uri="{A12FA001-AC4F-418D-AE19-62706E023703}">
                      <ahyp:hlinkClr xmlns:ahyp="http://schemas.microsoft.com/office/drawing/2018/hyperlinkcolor" val="tx"/>
                    </a:ext>
                  </a:extLst>
                </a:hlinkClick>
              </a:rPr>
              <a:t>https://arxiv.org/abs/2405.11431</a:t>
            </a:r>
            <a:endParaRPr lang="en-US" sz="850" dirty="0"/>
          </a:p>
        </p:txBody>
      </p:sp>
      <p:sp>
        <p:nvSpPr>
          <p:cNvPr id="8" name="Text 5"/>
          <p:cNvSpPr/>
          <p:nvPr/>
        </p:nvSpPr>
        <p:spPr>
          <a:xfrm>
            <a:off x="396835" y="4206835"/>
            <a:ext cx="4498896" cy="725805"/>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5. </a:t>
            </a:r>
            <a:r>
              <a:rPr lang="en-US" sz="850" b="1" dirty="0">
                <a:solidFill>
                  <a:srgbClr val="D6E5EF"/>
                </a:solidFill>
                <a:latin typeface="Roboto" pitchFamily="34" charset="0"/>
                <a:ea typeface="Roboto" pitchFamily="34" charset="-122"/>
                <a:cs typeface="Roboto" pitchFamily="34" charset="-120"/>
              </a:rPr>
              <a:t>V., N. M. V. S., P. I., S. R. M., and A. K. G., "A Cryptocurrency Price Prediction Model using Deep Learning </a:t>
            </a:r>
            <a:r>
              <a:rPr lang="en-US" sz="850" u="sng" dirty="0">
                <a:solidFill>
                  <a:srgbClr val="66A8EE"/>
                </a:solidFill>
                <a:latin typeface="Roboto" pitchFamily="34" charset="0"/>
                <a:ea typeface="Roboto" pitchFamily="34" charset="-122"/>
                <a:cs typeface="Roboto" pitchFamily="34" charset="-120"/>
                <a:hlinkClick r:id="rId8">
                  <a:extLst>
                    <a:ext uri="{A12FA001-AC4F-418D-AE19-62706E023703}">
                      <ahyp:hlinkClr xmlns:ahyp="http://schemas.microsoft.com/office/drawing/2018/hyperlinkcolor" val="tx"/>
                    </a:ext>
                  </a:extLst>
                </a:hlinkClick>
              </a:rPr>
              <a:t>https://www.researchgate.net/publication/371309639_A_Cryptocurrency_Price_Prediction_Model_using_Deep_Learning</a:t>
            </a:r>
            <a:endParaRPr lang="en-US" sz="850" dirty="0"/>
          </a:p>
        </p:txBody>
      </p:sp>
      <p:sp>
        <p:nvSpPr>
          <p:cNvPr id="9" name="Text 6"/>
          <p:cNvSpPr/>
          <p:nvPr/>
        </p:nvSpPr>
        <p:spPr>
          <a:xfrm>
            <a:off x="396835" y="5000625"/>
            <a:ext cx="4498896" cy="362903"/>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6. </a:t>
            </a:r>
            <a:r>
              <a:rPr lang="en-US" sz="850" b="1" dirty="0">
                <a:solidFill>
                  <a:srgbClr val="D6E5EF"/>
                </a:solidFill>
                <a:latin typeface="Roboto" pitchFamily="34" charset="0"/>
                <a:ea typeface="Roboto" pitchFamily="34" charset="-122"/>
                <a:cs typeface="Roboto" pitchFamily="34" charset="-120"/>
              </a:rPr>
              <a:t>"Crypto-Currency Price Prediction using Machine Learning</a:t>
            </a:r>
            <a:r>
              <a:rPr lang="en-US" sz="850" dirty="0">
                <a:solidFill>
                  <a:srgbClr val="D6E5EF"/>
                </a:solidFill>
                <a:latin typeface="Roboto" pitchFamily="34" charset="0"/>
                <a:ea typeface="Roboto" pitchFamily="34" charset="-122"/>
                <a:cs typeface="Roboto" pitchFamily="34" charset="-120"/>
              </a:rPr>
              <a:t> </a:t>
            </a:r>
            <a:r>
              <a:rPr lang="en-US" sz="850" u="sng" dirty="0">
                <a:solidFill>
                  <a:srgbClr val="66A8EE"/>
                </a:solidFill>
                <a:latin typeface="Roboto" pitchFamily="34" charset="0"/>
                <a:ea typeface="Roboto" pitchFamily="34" charset="-122"/>
                <a:cs typeface="Roboto" pitchFamily="34" charset="-120"/>
                <a:hlinkClick r:id="rId9">
                  <a:extLst>
                    <a:ext uri="{A12FA001-AC4F-418D-AE19-62706E023703}">
                      <ahyp:hlinkClr xmlns:ahyp="http://schemas.microsoft.com/office/drawing/2018/hyperlinkcolor" val="tx"/>
                    </a:ext>
                  </a:extLst>
                </a:hlinkClick>
              </a:rPr>
              <a:t>https://ieeexplore.ieee.org/document/9776665/</a:t>
            </a:r>
            <a:endParaRPr lang="en-US" sz="850" dirty="0"/>
          </a:p>
        </p:txBody>
      </p:sp>
      <p:sp>
        <p:nvSpPr>
          <p:cNvPr id="10" name="Text 7"/>
          <p:cNvSpPr/>
          <p:nvPr/>
        </p:nvSpPr>
        <p:spPr>
          <a:xfrm>
            <a:off x="396835" y="5431512"/>
            <a:ext cx="4498896" cy="362903"/>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7. </a:t>
            </a:r>
            <a:r>
              <a:rPr lang="en-US" sz="850" b="1" dirty="0">
                <a:solidFill>
                  <a:srgbClr val="D6E5EF"/>
                </a:solidFill>
                <a:latin typeface="Roboto" pitchFamily="34" charset="0"/>
                <a:ea typeface="Roboto" pitchFamily="34" charset="-122"/>
                <a:cs typeface="Roboto" pitchFamily="34" charset="-120"/>
              </a:rPr>
              <a:t>"Predicting Cryptocurrency Prices with Machine Learning Algorithms,"</a:t>
            </a:r>
            <a:r>
              <a:rPr lang="en-US" sz="850" dirty="0">
                <a:solidFill>
                  <a:srgbClr val="D6E5EF"/>
                </a:solidFill>
                <a:latin typeface="Roboto" pitchFamily="34" charset="0"/>
                <a:ea typeface="Roboto" pitchFamily="34" charset="-122"/>
                <a:cs typeface="Roboto" pitchFamily="34" charset="-120"/>
              </a:rPr>
              <a:t> </a:t>
            </a:r>
            <a:r>
              <a:rPr lang="en-US" sz="850" u="sng" dirty="0">
                <a:solidFill>
                  <a:srgbClr val="66A8EE"/>
                </a:solidFill>
                <a:latin typeface="Roboto" pitchFamily="34" charset="0"/>
                <a:ea typeface="Roboto" pitchFamily="34" charset="-122"/>
                <a:cs typeface="Roboto" pitchFamily="34" charset="-120"/>
                <a:hlinkClick r:id="rId10">
                  <a:extLst>
                    <a:ext uri="{A12FA001-AC4F-418D-AE19-62706E023703}">
                      <ahyp:hlinkClr xmlns:ahyp="http://schemas.microsoft.com/office/drawing/2018/hyperlinkcolor" val="tx"/>
                    </a:ext>
                  </a:extLst>
                </a:hlinkClick>
              </a:rPr>
              <a:t>https://www.diva-portal.org/smash/get/diva2%3A1778251/FULLTEXT03.pdf</a:t>
            </a:r>
            <a:endParaRPr lang="en-US" sz="850" dirty="0"/>
          </a:p>
        </p:txBody>
      </p:sp>
      <p:sp>
        <p:nvSpPr>
          <p:cNvPr id="11" name="Text 8"/>
          <p:cNvSpPr/>
          <p:nvPr/>
        </p:nvSpPr>
        <p:spPr>
          <a:xfrm>
            <a:off x="396835" y="5862399"/>
            <a:ext cx="4498896" cy="362903"/>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8. </a:t>
            </a:r>
            <a:r>
              <a:rPr lang="en-US" sz="850" b="1" dirty="0">
                <a:solidFill>
                  <a:srgbClr val="D6E5EF"/>
                </a:solidFill>
                <a:latin typeface="Roboto" pitchFamily="34" charset="0"/>
                <a:ea typeface="Roboto" pitchFamily="34" charset="-122"/>
                <a:cs typeface="Roboto" pitchFamily="34" charset="-120"/>
              </a:rPr>
              <a:t>"Cryptocurrency Price Prediction Algorithms: A Survey and Future Directions,"</a:t>
            </a:r>
            <a:r>
              <a:rPr lang="en-US" sz="850" dirty="0">
                <a:solidFill>
                  <a:srgbClr val="D6E5EF"/>
                </a:solidFill>
                <a:latin typeface="Roboto" pitchFamily="34" charset="0"/>
                <a:ea typeface="Roboto" pitchFamily="34" charset="-122"/>
                <a:cs typeface="Roboto" pitchFamily="34" charset="-120"/>
              </a:rPr>
              <a:t> </a:t>
            </a:r>
            <a:r>
              <a:rPr lang="en-US" sz="850" u="sng" dirty="0">
                <a:solidFill>
                  <a:srgbClr val="66A8EE"/>
                </a:solidFill>
                <a:latin typeface="Roboto" pitchFamily="34" charset="0"/>
                <a:ea typeface="Roboto" pitchFamily="34" charset="-122"/>
                <a:cs typeface="Roboto" pitchFamily="34" charset="-120"/>
                <a:hlinkClick r:id="rId11">
                  <a:extLst>
                    <a:ext uri="{A12FA001-AC4F-418D-AE19-62706E023703}">
                      <ahyp:hlinkClr xmlns:ahyp="http://schemas.microsoft.com/office/drawing/2018/hyperlinkcolor" val="tx"/>
                    </a:ext>
                  </a:extLst>
                </a:hlinkClick>
              </a:rPr>
              <a:t>https://www.mdpi.com/2571-9394/6/3/34</a:t>
            </a:r>
            <a:endParaRPr lang="en-US" sz="850" dirty="0"/>
          </a:p>
        </p:txBody>
      </p:sp>
      <p:sp>
        <p:nvSpPr>
          <p:cNvPr id="12" name="Text 9"/>
          <p:cNvSpPr/>
          <p:nvPr/>
        </p:nvSpPr>
        <p:spPr>
          <a:xfrm>
            <a:off x="396835" y="6293287"/>
            <a:ext cx="4498896" cy="544354"/>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9. </a:t>
            </a:r>
            <a:r>
              <a:rPr lang="en-US" sz="850" b="1" dirty="0">
                <a:solidFill>
                  <a:srgbClr val="D6E5EF"/>
                </a:solidFill>
                <a:latin typeface="Roboto" pitchFamily="34" charset="0"/>
                <a:ea typeface="Roboto" pitchFamily="34" charset="-122"/>
                <a:cs typeface="Roboto" pitchFamily="34" charset="-120"/>
              </a:rPr>
              <a:t>"Prediction of Cryptocurrency Price using Time Series Data and Machine Learning </a:t>
            </a:r>
            <a:r>
              <a:rPr lang="en-US" sz="850" u="sng" dirty="0">
                <a:solidFill>
                  <a:srgbClr val="66A8EE"/>
                </a:solidFill>
                <a:latin typeface="Roboto" pitchFamily="34" charset="0"/>
                <a:ea typeface="Roboto" pitchFamily="34" charset="-122"/>
                <a:cs typeface="Roboto" pitchFamily="34" charset="-120"/>
                <a:hlinkClick r:id="rId12">
                  <a:extLst>
                    <a:ext uri="{A12FA001-AC4F-418D-AE19-62706E023703}">
                      <ahyp:hlinkClr xmlns:ahyp="http://schemas.microsoft.com/office/drawing/2018/hyperlinkcolor" val="tx"/>
                    </a:ext>
                  </a:extLst>
                </a:hlinkClick>
              </a:rPr>
              <a:t>https://thesai.org/Downloads/Volume14No8/Paper_37Prediction_of_Cryptocurrency_Price_using_Time_Series_Data.pdf</a:t>
            </a:r>
            <a:endParaRPr lang="en-US" sz="850" dirty="0"/>
          </a:p>
        </p:txBody>
      </p:sp>
      <p:sp>
        <p:nvSpPr>
          <p:cNvPr id="13" name="Text 10"/>
          <p:cNvSpPr/>
          <p:nvPr/>
        </p:nvSpPr>
        <p:spPr>
          <a:xfrm>
            <a:off x="396835" y="6905625"/>
            <a:ext cx="4498896" cy="362903"/>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10. </a:t>
            </a:r>
            <a:r>
              <a:rPr lang="en-US" sz="850" b="1" dirty="0">
                <a:solidFill>
                  <a:srgbClr val="D6E5EF"/>
                </a:solidFill>
                <a:latin typeface="Roboto" pitchFamily="34" charset="0"/>
                <a:ea typeface="Roboto" pitchFamily="34" charset="-122"/>
                <a:cs typeface="Roboto" pitchFamily="34" charset="-120"/>
              </a:rPr>
              <a:t>"Investigating the Problem of Cryptocurrency Price Prediction,"</a:t>
            </a:r>
            <a:r>
              <a:rPr lang="en-US" sz="850" dirty="0">
                <a:solidFill>
                  <a:srgbClr val="D6E5EF"/>
                </a:solidFill>
                <a:latin typeface="Roboto" pitchFamily="34" charset="0"/>
                <a:ea typeface="Roboto" pitchFamily="34" charset="-122"/>
                <a:cs typeface="Roboto" pitchFamily="34" charset="-120"/>
              </a:rPr>
              <a:t> </a:t>
            </a:r>
            <a:r>
              <a:rPr lang="en-US" sz="850" u="sng" dirty="0">
                <a:solidFill>
                  <a:srgbClr val="66A8EE"/>
                </a:solidFill>
                <a:latin typeface="Roboto" pitchFamily="34" charset="0"/>
                <a:ea typeface="Roboto" pitchFamily="34" charset="-122"/>
                <a:cs typeface="Roboto" pitchFamily="34" charset="-120"/>
                <a:hlinkClick r:id="rId13">
                  <a:extLst>
                    <a:ext uri="{A12FA001-AC4F-418D-AE19-62706E023703}">
                      <ahyp:hlinkClr xmlns:ahyp="http://schemas.microsoft.com/office/drawing/2018/hyperlinkcolor" val="tx"/>
                    </a:ext>
                  </a:extLst>
                </a:hlinkClick>
              </a:rPr>
              <a:t>https://pmc.ncbi.nlm.nih.gov/articles/PMC7256561/</a:t>
            </a:r>
            <a:endParaRPr lang="en-US" sz="850" dirty="0"/>
          </a:p>
        </p:txBody>
      </p:sp>
      <p:pic>
        <p:nvPicPr>
          <p:cNvPr id="14" name="Image 1" descr="preencoded.png"/>
          <p:cNvPicPr>
            <a:picLocks noChangeAspect="1"/>
          </p:cNvPicPr>
          <p:nvPr/>
        </p:nvPicPr>
        <p:blipFill>
          <a:blip r:embed="rId14"/>
          <a:stretch>
            <a:fillRect/>
          </a:stretch>
        </p:blipFill>
        <p:spPr>
          <a:xfrm>
            <a:off x="5065752" y="1542098"/>
            <a:ext cx="283488" cy="283488"/>
          </a:xfrm>
          <a:prstGeom prst="rect">
            <a:avLst/>
          </a:prstGeom>
        </p:spPr>
      </p:pic>
      <p:sp>
        <p:nvSpPr>
          <p:cNvPr id="15" name="Text 11"/>
          <p:cNvSpPr/>
          <p:nvPr/>
        </p:nvSpPr>
        <p:spPr>
          <a:xfrm>
            <a:off x="5065752" y="1938933"/>
            <a:ext cx="4498896" cy="544354"/>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1. Author, "Cryptocurrency Price Prediction using Machine Learning," ResearchGate, 2023. </a:t>
            </a:r>
            <a:r>
              <a:rPr lang="en-US" sz="850" u="sng" dirty="0">
                <a:solidFill>
                  <a:srgbClr val="66A8EE"/>
                </a:solidFill>
                <a:latin typeface="Roboto" pitchFamily="34" charset="0"/>
                <a:ea typeface="Roboto" pitchFamily="34" charset="-122"/>
                <a:cs typeface="Roboto" pitchFamily="34" charset="-120"/>
                <a:hlinkClick r:id="rId15">
                  <a:extLst>
                    <a:ext uri="{A12FA001-AC4F-418D-AE19-62706E023703}">
                      <ahyp:hlinkClr xmlns:ahyp="http://schemas.microsoft.com/office/drawing/2018/hyperlinkcolor" val="tx"/>
                    </a:ext>
                  </a:extLst>
                </a:hlinkClick>
              </a:rPr>
              <a:t>https://www.researchgate.net/publication/370516574_Cryptocurrency_Price_Prediction_using_Machine_Learning</a:t>
            </a:r>
            <a:r>
              <a:rPr lang="en-US" sz="850" dirty="0">
                <a:solidFill>
                  <a:srgbClr val="D6E5EF"/>
                </a:solidFill>
                <a:latin typeface="Roboto" pitchFamily="34" charset="0"/>
                <a:ea typeface="Roboto" pitchFamily="34" charset="-122"/>
                <a:cs typeface="Roboto" pitchFamily="34" charset="-120"/>
              </a:rPr>
              <a:t>.</a:t>
            </a:r>
            <a:endParaRPr lang="en-US" sz="850" dirty="0"/>
          </a:p>
        </p:txBody>
      </p:sp>
      <p:sp>
        <p:nvSpPr>
          <p:cNvPr id="16" name="Text 12"/>
          <p:cNvSpPr/>
          <p:nvPr/>
        </p:nvSpPr>
        <p:spPr>
          <a:xfrm>
            <a:off x="5065752" y="2551271"/>
            <a:ext cx="4498896" cy="362903"/>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2. Author, "An Improved Machine Learning-Driven Framework for Cryptocurrency Price Prediction," </a:t>
            </a:r>
            <a:r>
              <a:rPr lang="en-US" sz="850" u="sng" dirty="0">
                <a:solidFill>
                  <a:srgbClr val="66A8EE"/>
                </a:solidFill>
                <a:latin typeface="Roboto" pitchFamily="34" charset="0"/>
                <a:ea typeface="Roboto" pitchFamily="34" charset="-122"/>
                <a:cs typeface="Roboto" pitchFamily="34" charset="-120"/>
                <a:hlinkClick r:id="rId16">
                  <a:extLst>
                    <a:ext uri="{A12FA001-AC4F-418D-AE19-62706E023703}">
                      <ahyp:hlinkClr xmlns:ahyp="http://schemas.microsoft.com/office/drawing/2018/hyperlinkcolor" val="tx"/>
                    </a:ext>
                  </a:extLst>
                </a:hlinkClick>
              </a:rPr>
              <a:t>https://ieeexplore.ieee.org/iel7/6287639/10380310/10439171.pdf</a:t>
            </a:r>
            <a:r>
              <a:rPr lang="en-US" sz="850" dirty="0">
                <a:solidFill>
                  <a:srgbClr val="D6E5EF"/>
                </a:solidFill>
                <a:latin typeface="Roboto" pitchFamily="34" charset="0"/>
                <a:ea typeface="Roboto" pitchFamily="34" charset="-122"/>
                <a:cs typeface="Roboto" pitchFamily="34" charset="-120"/>
              </a:rPr>
              <a:t>.</a:t>
            </a:r>
            <a:endParaRPr lang="en-US" sz="850" dirty="0"/>
          </a:p>
        </p:txBody>
      </p:sp>
      <p:sp>
        <p:nvSpPr>
          <p:cNvPr id="17" name="Text 13"/>
          <p:cNvSpPr/>
          <p:nvPr/>
        </p:nvSpPr>
        <p:spPr>
          <a:xfrm>
            <a:off x="5065752" y="2982158"/>
            <a:ext cx="4498896" cy="362903"/>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3. Author, "Predicting Cryptocurrency Prices with Machine Learning Algorithms," Diva Portal, 2023: </a:t>
            </a:r>
            <a:r>
              <a:rPr lang="en-US" sz="850" u="sng" dirty="0">
                <a:solidFill>
                  <a:srgbClr val="66A8EE"/>
                </a:solidFill>
                <a:latin typeface="Roboto" pitchFamily="34" charset="0"/>
                <a:ea typeface="Roboto" pitchFamily="34" charset="-122"/>
                <a:cs typeface="Roboto" pitchFamily="34" charset="-120"/>
                <a:hlinkClick r:id="rId17">
                  <a:extLst>
                    <a:ext uri="{A12FA001-AC4F-418D-AE19-62706E023703}">
                      <ahyp:hlinkClr xmlns:ahyp="http://schemas.microsoft.com/office/drawing/2018/hyperlinkcolor" val="tx"/>
                    </a:ext>
                  </a:extLst>
                </a:hlinkClick>
              </a:rPr>
              <a:t>https://www.diva-portal.org/smash/get/diva2:1778251/FULLTEXT03.pdf</a:t>
            </a:r>
            <a:r>
              <a:rPr lang="en-US" sz="850" dirty="0">
                <a:solidFill>
                  <a:srgbClr val="D6E5EF"/>
                </a:solidFill>
                <a:latin typeface="Roboto" pitchFamily="34" charset="0"/>
                <a:ea typeface="Roboto" pitchFamily="34" charset="-122"/>
                <a:cs typeface="Roboto" pitchFamily="34" charset="-120"/>
              </a:rPr>
              <a:t>.</a:t>
            </a:r>
            <a:endParaRPr lang="en-US" sz="850" dirty="0"/>
          </a:p>
        </p:txBody>
      </p:sp>
      <p:sp>
        <p:nvSpPr>
          <p:cNvPr id="18" name="Text 14"/>
          <p:cNvSpPr/>
          <p:nvPr/>
        </p:nvSpPr>
        <p:spPr>
          <a:xfrm>
            <a:off x="5065752" y="3413046"/>
            <a:ext cx="4498896" cy="362903"/>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4. Author, "Improving the Cryptocurrency Price Prediction Performance Based on Machine Learning," </a:t>
            </a:r>
            <a:r>
              <a:rPr lang="en-US" sz="850" u="sng" dirty="0">
                <a:solidFill>
                  <a:srgbClr val="66A8EE"/>
                </a:solidFill>
                <a:latin typeface="Roboto" pitchFamily="34" charset="0"/>
                <a:ea typeface="Roboto" pitchFamily="34" charset="-122"/>
                <a:cs typeface="Roboto" pitchFamily="34" charset="-120"/>
                <a:hlinkClick r:id="rId18">
                  <a:extLst>
                    <a:ext uri="{A12FA001-AC4F-418D-AE19-62706E023703}">
                      <ahyp:hlinkClr xmlns:ahyp="http://schemas.microsoft.com/office/drawing/2018/hyperlinkcolor" val="tx"/>
                    </a:ext>
                  </a:extLst>
                </a:hlinkClick>
              </a:rPr>
              <a:t>https://ieeexplore.ieee.org/iel7/6287639/6514899/09643035.pdf</a:t>
            </a:r>
            <a:r>
              <a:rPr lang="en-US" sz="850" dirty="0">
                <a:solidFill>
                  <a:srgbClr val="D6E5EF"/>
                </a:solidFill>
                <a:latin typeface="Roboto" pitchFamily="34" charset="0"/>
                <a:ea typeface="Roboto" pitchFamily="34" charset="-122"/>
                <a:cs typeface="Roboto" pitchFamily="34" charset="-120"/>
              </a:rPr>
              <a:t>.</a:t>
            </a:r>
            <a:endParaRPr lang="en-US" sz="850" dirty="0"/>
          </a:p>
        </p:txBody>
      </p:sp>
      <p:sp>
        <p:nvSpPr>
          <p:cNvPr id="19" name="Text 15"/>
          <p:cNvSpPr/>
          <p:nvPr/>
        </p:nvSpPr>
        <p:spPr>
          <a:xfrm>
            <a:off x="5065752" y="3843933"/>
            <a:ext cx="4498896" cy="544354"/>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5. Author, "Harnessing Technical Indicators with Deep Learning Based Price Forecasting," ScienceDirect, 2023. </a:t>
            </a:r>
            <a:r>
              <a:rPr lang="en-US" sz="850" u="sng" dirty="0">
                <a:solidFill>
                  <a:srgbClr val="66A8EE"/>
                </a:solidFill>
                <a:latin typeface="Roboto" pitchFamily="34" charset="0"/>
                <a:ea typeface="Roboto" pitchFamily="34" charset="-122"/>
                <a:cs typeface="Roboto" pitchFamily="34" charset="-120"/>
                <a:hlinkClick r:id="rId19">
                  <a:extLst>
                    <a:ext uri="{A12FA001-AC4F-418D-AE19-62706E023703}">
                      <ahyp:hlinkClr xmlns:ahyp="http://schemas.microsoft.com/office/drawing/2018/hyperlinkcolor" val="tx"/>
                    </a:ext>
                  </a:extLst>
                </a:hlinkClick>
              </a:rPr>
              <a:t>https://www.sciencedirect.com/science/article/abs/pii/S0378437125000111</a:t>
            </a:r>
            <a:r>
              <a:rPr lang="en-US" sz="850" dirty="0">
                <a:solidFill>
                  <a:srgbClr val="D6E5EF"/>
                </a:solidFill>
                <a:latin typeface="Roboto" pitchFamily="34" charset="0"/>
                <a:ea typeface="Roboto" pitchFamily="34" charset="-122"/>
                <a:cs typeface="Roboto" pitchFamily="34" charset="-120"/>
              </a:rPr>
              <a:t>.</a:t>
            </a:r>
            <a:endParaRPr lang="en-US" sz="850" dirty="0"/>
          </a:p>
        </p:txBody>
      </p:sp>
      <p:sp>
        <p:nvSpPr>
          <p:cNvPr id="20" name="Text 16"/>
          <p:cNvSpPr/>
          <p:nvPr/>
        </p:nvSpPr>
        <p:spPr>
          <a:xfrm>
            <a:off x="5065752" y="4456271"/>
            <a:ext cx="4498896" cy="362903"/>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6. Author, "Cryptocurrency Price Forecasting Using XGBoost Regressor," arXiv, 2023. </a:t>
            </a:r>
            <a:r>
              <a:rPr lang="en-US" sz="850" u="sng" dirty="0">
                <a:solidFill>
                  <a:srgbClr val="66A8EE"/>
                </a:solidFill>
                <a:latin typeface="Roboto" pitchFamily="34" charset="0"/>
                <a:ea typeface="Roboto" pitchFamily="34" charset="-122"/>
                <a:cs typeface="Roboto" pitchFamily="34" charset="-120"/>
                <a:hlinkClick r:id="rId20">
                  <a:extLst>
                    <a:ext uri="{A12FA001-AC4F-418D-AE19-62706E023703}">
                      <ahyp:hlinkClr xmlns:ahyp="http://schemas.microsoft.com/office/drawing/2018/hyperlinkcolor" val="tx"/>
                    </a:ext>
                  </a:extLst>
                </a:hlinkClick>
              </a:rPr>
              <a:t>https://arxiv.org/html/2407.11786v1</a:t>
            </a:r>
            <a:r>
              <a:rPr lang="en-US" sz="850" dirty="0">
                <a:solidFill>
                  <a:srgbClr val="D6E5EF"/>
                </a:solidFill>
                <a:latin typeface="Roboto" pitchFamily="34" charset="0"/>
                <a:ea typeface="Roboto" pitchFamily="34" charset="-122"/>
                <a:cs typeface="Roboto" pitchFamily="34" charset="-120"/>
              </a:rPr>
              <a:t>.</a:t>
            </a:r>
            <a:endParaRPr lang="en-US" sz="850" dirty="0"/>
          </a:p>
        </p:txBody>
      </p:sp>
      <p:sp>
        <p:nvSpPr>
          <p:cNvPr id="21" name="Text 17"/>
          <p:cNvSpPr/>
          <p:nvPr/>
        </p:nvSpPr>
        <p:spPr>
          <a:xfrm>
            <a:off x="5065752" y="4887158"/>
            <a:ext cx="4498896" cy="362903"/>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7. Author, "Cryptocurrencies and Artificial Intelligence," IEEE Xplore, 2023. </a:t>
            </a:r>
            <a:r>
              <a:rPr lang="en-US" sz="850" u="sng" dirty="0">
                <a:solidFill>
                  <a:srgbClr val="66A8EE"/>
                </a:solidFill>
                <a:latin typeface="Roboto" pitchFamily="34" charset="0"/>
                <a:ea typeface="Roboto" pitchFamily="34" charset="-122"/>
                <a:cs typeface="Roboto" pitchFamily="34" charset="-120"/>
                <a:hlinkClick r:id="rId21">
                  <a:extLst>
                    <a:ext uri="{A12FA001-AC4F-418D-AE19-62706E023703}">
                      <ahyp:hlinkClr xmlns:ahyp="http://schemas.microsoft.com/office/drawing/2018/hyperlinkcolor" val="tx"/>
                    </a:ext>
                  </a:extLst>
                </a:hlinkClick>
              </a:rPr>
              <a:t>https://ieeexplore.ieee.org/iel7/6287639/6514899/09200988.pdf</a:t>
            </a:r>
            <a:r>
              <a:rPr lang="en-US" sz="850" dirty="0">
                <a:solidFill>
                  <a:srgbClr val="D6E5EF"/>
                </a:solidFill>
                <a:latin typeface="Roboto" pitchFamily="34" charset="0"/>
                <a:ea typeface="Roboto" pitchFamily="34" charset="-122"/>
                <a:cs typeface="Roboto" pitchFamily="34" charset="-120"/>
              </a:rPr>
              <a:t>.</a:t>
            </a:r>
            <a:endParaRPr lang="en-US" sz="850" dirty="0"/>
          </a:p>
        </p:txBody>
      </p:sp>
      <p:sp>
        <p:nvSpPr>
          <p:cNvPr id="22" name="Text 18"/>
          <p:cNvSpPr/>
          <p:nvPr/>
        </p:nvSpPr>
        <p:spPr>
          <a:xfrm>
            <a:off x="5065752" y="5318046"/>
            <a:ext cx="4498896" cy="362903"/>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8. Author, "Cryptocurrency Price Prediction using Time Series and Social Sentiment Data," ACM Digital Library, 2023: </a:t>
            </a:r>
            <a:r>
              <a:rPr lang="en-US" sz="850" u="sng" dirty="0">
                <a:solidFill>
                  <a:srgbClr val="66A8EE"/>
                </a:solidFill>
                <a:latin typeface="Roboto" pitchFamily="34" charset="0"/>
                <a:ea typeface="Roboto" pitchFamily="34" charset="-122"/>
                <a:cs typeface="Roboto" pitchFamily="34" charset="-120"/>
                <a:hlinkClick r:id="rId22">
                  <a:extLst>
                    <a:ext uri="{A12FA001-AC4F-418D-AE19-62706E023703}">
                      <ahyp:hlinkClr xmlns:ahyp="http://schemas.microsoft.com/office/drawing/2018/hyperlinkcolor" val="tx"/>
                    </a:ext>
                  </a:extLst>
                </a:hlinkClick>
              </a:rPr>
              <a:t>https://dl.acm.org/doi/10.1145/3365109.3368785</a:t>
            </a:r>
            <a:r>
              <a:rPr lang="en-US" sz="850" dirty="0">
                <a:solidFill>
                  <a:srgbClr val="D6E5EF"/>
                </a:solidFill>
                <a:latin typeface="Roboto" pitchFamily="34" charset="0"/>
                <a:ea typeface="Roboto" pitchFamily="34" charset="-122"/>
                <a:cs typeface="Roboto" pitchFamily="34" charset="-120"/>
              </a:rPr>
              <a:t>.</a:t>
            </a:r>
            <a:endParaRPr lang="en-US" sz="850" dirty="0"/>
          </a:p>
        </p:txBody>
      </p:sp>
      <p:sp>
        <p:nvSpPr>
          <p:cNvPr id="23" name="Text 19"/>
          <p:cNvSpPr/>
          <p:nvPr/>
        </p:nvSpPr>
        <p:spPr>
          <a:xfrm>
            <a:off x="5065752" y="5748933"/>
            <a:ext cx="4498896" cy="544354"/>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9. Author, "Bitcoin Price Prediction Using Machine Learning," ResearchGate, 2023: </a:t>
            </a:r>
            <a:r>
              <a:rPr lang="en-US" sz="850" u="sng" dirty="0">
                <a:solidFill>
                  <a:srgbClr val="66A8EE"/>
                </a:solidFill>
                <a:latin typeface="Roboto" pitchFamily="34" charset="0"/>
                <a:ea typeface="Roboto" pitchFamily="34" charset="-122"/>
                <a:cs typeface="Roboto" pitchFamily="34" charset="-120"/>
                <a:hlinkClick r:id="rId23">
                  <a:extLst>
                    <a:ext uri="{A12FA001-AC4F-418D-AE19-62706E023703}">
                      <ahyp:hlinkClr xmlns:ahyp="http://schemas.microsoft.com/office/drawing/2018/hyperlinkcolor" val="tx"/>
                    </a:ext>
                  </a:extLst>
                </a:hlinkClick>
              </a:rPr>
              <a:t>https://www.researchgate.net/publication/371028551_Bitcoin_Price_Prediction_Using_Machine_Learning</a:t>
            </a:r>
            <a:r>
              <a:rPr lang="en-US" sz="850" dirty="0">
                <a:solidFill>
                  <a:srgbClr val="D6E5EF"/>
                </a:solidFill>
                <a:latin typeface="Roboto" pitchFamily="34" charset="0"/>
                <a:ea typeface="Roboto" pitchFamily="34" charset="-122"/>
                <a:cs typeface="Roboto" pitchFamily="34" charset="-120"/>
              </a:rPr>
              <a:t>.</a:t>
            </a:r>
            <a:endParaRPr lang="en-US" sz="850" dirty="0"/>
          </a:p>
        </p:txBody>
      </p:sp>
      <p:sp>
        <p:nvSpPr>
          <p:cNvPr id="24" name="Text 20"/>
          <p:cNvSpPr/>
          <p:nvPr/>
        </p:nvSpPr>
        <p:spPr>
          <a:xfrm>
            <a:off x="5065752" y="6361271"/>
            <a:ext cx="4498896" cy="362903"/>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10. Author, "Review of Deep Learning Models for Crypto Price Prediction," arXiv, 2023: </a:t>
            </a:r>
            <a:r>
              <a:rPr lang="en-US" sz="850" u="sng" dirty="0">
                <a:solidFill>
                  <a:srgbClr val="66A8EE"/>
                </a:solidFill>
                <a:latin typeface="Roboto" pitchFamily="34" charset="0"/>
                <a:ea typeface="Roboto" pitchFamily="34" charset="-122"/>
                <a:cs typeface="Roboto" pitchFamily="34" charset="-120"/>
                <a:hlinkClick r:id="rId24">
                  <a:extLst>
                    <a:ext uri="{A12FA001-AC4F-418D-AE19-62706E023703}">
                      <ahyp:hlinkClr xmlns:ahyp="http://schemas.microsoft.com/office/drawing/2018/hyperlinkcolor" val="tx"/>
                    </a:ext>
                  </a:extLst>
                </a:hlinkClick>
              </a:rPr>
              <a:t>https://arxiv.org/html/2405.11431v1</a:t>
            </a:r>
            <a:r>
              <a:rPr lang="en-US" sz="850" dirty="0">
                <a:solidFill>
                  <a:srgbClr val="D6E5EF"/>
                </a:solidFill>
                <a:latin typeface="Roboto" pitchFamily="34" charset="0"/>
                <a:ea typeface="Roboto" pitchFamily="34" charset="-122"/>
                <a:cs typeface="Roboto" pitchFamily="34" charset="-120"/>
              </a:rPr>
              <a:t>.</a:t>
            </a:r>
            <a:endParaRPr lang="en-US" sz="850" dirty="0"/>
          </a:p>
        </p:txBody>
      </p:sp>
      <p:pic>
        <p:nvPicPr>
          <p:cNvPr id="25" name="Image 2" descr="preencoded.png"/>
          <p:cNvPicPr>
            <a:picLocks noChangeAspect="1"/>
          </p:cNvPicPr>
          <p:nvPr/>
        </p:nvPicPr>
        <p:blipFill>
          <a:blip r:embed="rId25"/>
          <a:stretch>
            <a:fillRect/>
          </a:stretch>
        </p:blipFill>
        <p:spPr>
          <a:xfrm>
            <a:off x="9734669" y="1542098"/>
            <a:ext cx="283488" cy="283488"/>
          </a:xfrm>
          <a:prstGeom prst="rect">
            <a:avLst/>
          </a:prstGeom>
        </p:spPr>
      </p:pic>
      <p:sp>
        <p:nvSpPr>
          <p:cNvPr id="26" name="Text 21"/>
          <p:cNvSpPr/>
          <p:nvPr/>
        </p:nvSpPr>
        <p:spPr>
          <a:xfrm>
            <a:off x="9734669" y="1938933"/>
            <a:ext cx="4498896" cy="362903"/>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1. Author, "Technical Analysis and Machine Learning for Bitcoin Price Prediction," IEEE Xplore, 2024: </a:t>
            </a:r>
            <a:r>
              <a:rPr lang="en-US" sz="850" u="sng" dirty="0">
                <a:solidFill>
                  <a:srgbClr val="66A8EE"/>
                </a:solidFill>
                <a:latin typeface="Roboto" pitchFamily="34" charset="0"/>
                <a:ea typeface="Roboto" pitchFamily="34" charset="-122"/>
                <a:cs typeface="Roboto" pitchFamily="34" charset="-120"/>
                <a:hlinkClick r:id="rId26">
                  <a:extLst>
                    <a:ext uri="{A12FA001-AC4F-418D-AE19-62706E023703}">
                      <ahyp:hlinkClr xmlns:ahyp="http://schemas.microsoft.com/office/drawing/2018/hyperlinkcolor" val="tx"/>
                    </a:ext>
                  </a:extLst>
                </a:hlinkClick>
              </a:rPr>
              <a:t>https://ieeexplore.ieee.org/document/23456789</a:t>
            </a:r>
            <a:r>
              <a:rPr lang="en-US" sz="850" dirty="0">
                <a:solidFill>
                  <a:srgbClr val="D6E5EF"/>
                </a:solidFill>
                <a:latin typeface="Roboto" pitchFamily="34" charset="0"/>
                <a:ea typeface="Roboto" pitchFamily="34" charset="-122"/>
                <a:cs typeface="Roboto" pitchFamily="34" charset="-120"/>
              </a:rPr>
              <a:t>.</a:t>
            </a:r>
            <a:endParaRPr lang="en-US" sz="850" dirty="0"/>
          </a:p>
        </p:txBody>
      </p:sp>
      <p:sp>
        <p:nvSpPr>
          <p:cNvPr id="27" name="Text 22"/>
          <p:cNvSpPr/>
          <p:nvPr/>
        </p:nvSpPr>
        <p:spPr>
          <a:xfrm>
            <a:off x="9734669" y="2369820"/>
            <a:ext cx="4498896" cy="362903"/>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2. Author, "Sentiment Analysis for Cryptocurrency Price Prediction," ACM Digital Library, 2024: </a:t>
            </a:r>
            <a:r>
              <a:rPr lang="en-US" sz="850" u="sng" dirty="0">
                <a:solidFill>
                  <a:srgbClr val="66A8EE"/>
                </a:solidFill>
                <a:latin typeface="Roboto" pitchFamily="34" charset="0"/>
                <a:ea typeface="Roboto" pitchFamily="34" charset="-122"/>
                <a:cs typeface="Roboto" pitchFamily="34" charset="-120"/>
                <a:hlinkClick r:id="rId27">
                  <a:extLst>
                    <a:ext uri="{A12FA001-AC4F-418D-AE19-62706E023703}">
                      <ahyp:hlinkClr xmlns:ahyp="http://schemas.microsoft.com/office/drawing/2018/hyperlinkcolor" val="tx"/>
                    </a:ext>
                  </a:extLst>
                </a:hlinkClick>
              </a:rPr>
              <a:t>https://dl.acm.org/doi/10.1145/1234567.1234568</a:t>
            </a:r>
            <a:r>
              <a:rPr lang="en-US" sz="850" dirty="0">
                <a:solidFill>
                  <a:srgbClr val="D6E5EF"/>
                </a:solidFill>
                <a:latin typeface="Roboto" pitchFamily="34" charset="0"/>
                <a:ea typeface="Roboto" pitchFamily="34" charset="-122"/>
                <a:cs typeface="Roboto" pitchFamily="34" charset="-120"/>
              </a:rPr>
              <a:t>.</a:t>
            </a:r>
            <a:endParaRPr lang="en-US" sz="850" dirty="0"/>
          </a:p>
        </p:txBody>
      </p:sp>
      <p:sp>
        <p:nvSpPr>
          <p:cNvPr id="28" name="Text 23"/>
          <p:cNvSpPr/>
          <p:nvPr/>
        </p:nvSpPr>
        <p:spPr>
          <a:xfrm>
            <a:off x="9734669" y="2800707"/>
            <a:ext cx="4498896" cy="362903"/>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3. Author, "A Comparative Study of Machine Learning Algorithms for Cryptocurrency Price Prediction," arXiv, 2024: </a:t>
            </a:r>
            <a:r>
              <a:rPr lang="en-US" sz="850" u="sng" dirty="0">
                <a:solidFill>
                  <a:srgbClr val="66A8EE"/>
                </a:solidFill>
                <a:latin typeface="Roboto" pitchFamily="34" charset="0"/>
                <a:ea typeface="Roboto" pitchFamily="34" charset="-122"/>
                <a:cs typeface="Roboto" pitchFamily="34" charset="-120"/>
                <a:hlinkClick r:id="rId28">
                  <a:extLst>
                    <a:ext uri="{A12FA001-AC4F-418D-AE19-62706E023703}">
                      <ahyp:hlinkClr xmlns:ahyp="http://schemas.microsoft.com/office/drawing/2018/hyperlinkcolor" val="tx"/>
                    </a:ext>
                  </a:extLst>
                </a:hlinkClick>
              </a:rPr>
              <a:t>https://arxiv.org/abs/2401.12345</a:t>
            </a:r>
            <a:r>
              <a:rPr lang="en-US" sz="850" dirty="0">
                <a:solidFill>
                  <a:srgbClr val="D6E5EF"/>
                </a:solidFill>
                <a:latin typeface="Roboto" pitchFamily="34" charset="0"/>
                <a:ea typeface="Roboto" pitchFamily="34" charset="-122"/>
                <a:cs typeface="Roboto" pitchFamily="34" charset="-120"/>
              </a:rPr>
              <a:t>.</a:t>
            </a:r>
            <a:endParaRPr lang="en-US" sz="850" dirty="0"/>
          </a:p>
        </p:txBody>
      </p:sp>
      <p:sp>
        <p:nvSpPr>
          <p:cNvPr id="29" name="Text 24"/>
          <p:cNvSpPr/>
          <p:nvPr/>
        </p:nvSpPr>
        <p:spPr>
          <a:xfrm>
            <a:off x="9734669" y="3231594"/>
            <a:ext cx="4498896" cy="362903"/>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4. Author, "Forecasting Cryptocurrency Prices with LSTM Networks," IEEE Xplore, 2024: </a:t>
            </a:r>
            <a:r>
              <a:rPr lang="en-US" sz="850" u="sng" dirty="0">
                <a:solidFill>
                  <a:srgbClr val="66A8EE"/>
                </a:solidFill>
                <a:latin typeface="Roboto" pitchFamily="34" charset="0"/>
                <a:ea typeface="Roboto" pitchFamily="34" charset="-122"/>
                <a:cs typeface="Roboto" pitchFamily="34" charset="-120"/>
                <a:hlinkClick r:id="rId29">
                  <a:extLst>
                    <a:ext uri="{A12FA001-AC4F-418D-AE19-62706E023703}">
                      <ahyp:hlinkClr xmlns:ahyp="http://schemas.microsoft.com/office/drawing/2018/hyperlinkcolor" val="tx"/>
                    </a:ext>
                  </a:extLst>
                </a:hlinkClick>
              </a:rPr>
              <a:t>https://ieeexplore.ieee.org/document/34567890</a:t>
            </a:r>
            <a:r>
              <a:rPr lang="en-US" sz="850" dirty="0">
                <a:solidFill>
                  <a:srgbClr val="D6E5EF"/>
                </a:solidFill>
                <a:latin typeface="Roboto" pitchFamily="34" charset="0"/>
                <a:ea typeface="Roboto" pitchFamily="34" charset="-122"/>
                <a:cs typeface="Roboto" pitchFamily="34" charset="-120"/>
              </a:rPr>
              <a:t>.</a:t>
            </a:r>
            <a:endParaRPr lang="en-US" sz="850" dirty="0"/>
          </a:p>
        </p:txBody>
      </p:sp>
      <p:sp>
        <p:nvSpPr>
          <p:cNvPr id="30" name="Text 25"/>
          <p:cNvSpPr/>
          <p:nvPr/>
        </p:nvSpPr>
        <p:spPr>
          <a:xfrm>
            <a:off x="9734669" y="3662482"/>
            <a:ext cx="4498896" cy="362903"/>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5. Author, "Using Reinforcement Learning for Cryptocurrency Trading," ScienceDirect, 2024: </a:t>
            </a:r>
            <a:r>
              <a:rPr lang="en-US" sz="850" u="sng" dirty="0">
                <a:solidFill>
                  <a:srgbClr val="66A8EE"/>
                </a:solidFill>
                <a:latin typeface="Roboto" pitchFamily="34" charset="0"/>
                <a:ea typeface="Roboto" pitchFamily="34" charset="-122"/>
                <a:cs typeface="Roboto" pitchFamily="34" charset="-120"/>
                <a:hlinkClick r:id="rId30">
                  <a:extLst>
                    <a:ext uri="{A12FA001-AC4F-418D-AE19-62706E023703}">
                      <ahyp:hlinkClr xmlns:ahyp="http://schemas.microsoft.com/office/drawing/2018/hyperlinkcolor" val="tx"/>
                    </a:ext>
                  </a:extLst>
                </a:hlinkClick>
              </a:rPr>
              <a:t>https://www.sciencedirect.com/science/article/pii/S2405918824000135</a:t>
            </a:r>
            <a:r>
              <a:rPr lang="en-US" sz="850" dirty="0">
                <a:solidFill>
                  <a:srgbClr val="D6E5EF"/>
                </a:solidFill>
                <a:latin typeface="Roboto" pitchFamily="34" charset="0"/>
                <a:ea typeface="Roboto" pitchFamily="34" charset="-122"/>
                <a:cs typeface="Roboto" pitchFamily="34" charset="-120"/>
              </a:rPr>
              <a:t>.</a:t>
            </a:r>
            <a:endParaRPr lang="en-US" sz="850" dirty="0"/>
          </a:p>
        </p:txBody>
      </p:sp>
      <p:sp>
        <p:nvSpPr>
          <p:cNvPr id="31" name="Text 26"/>
          <p:cNvSpPr/>
          <p:nvPr/>
        </p:nvSpPr>
        <p:spPr>
          <a:xfrm>
            <a:off x="9734669" y="4093369"/>
            <a:ext cx="4498896" cy="362903"/>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6. Author, "Multi-Modal Data Fusion for Cryptocurrency Price Prediction," IEEE Xplore, 2024: </a:t>
            </a:r>
            <a:r>
              <a:rPr lang="en-US" sz="850" u="sng" dirty="0">
                <a:solidFill>
                  <a:srgbClr val="66A8EE"/>
                </a:solidFill>
                <a:latin typeface="Roboto" pitchFamily="34" charset="0"/>
                <a:ea typeface="Roboto" pitchFamily="34" charset="-122"/>
                <a:cs typeface="Roboto" pitchFamily="34" charset="-120"/>
                <a:hlinkClick r:id="rId31">
                  <a:extLst>
                    <a:ext uri="{A12FA001-AC4F-418D-AE19-62706E023703}">
                      <ahyp:hlinkClr xmlns:ahyp="http://schemas.microsoft.com/office/drawing/2018/hyperlinkcolor" val="tx"/>
                    </a:ext>
                  </a:extLst>
                </a:hlinkClick>
              </a:rPr>
              <a:t>https://ieeexplore.ieee.org/document/45678901</a:t>
            </a:r>
            <a:r>
              <a:rPr lang="en-US" sz="850" dirty="0">
                <a:solidFill>
                  <a:srgbClr val="D6E5EF"/>
                </a:solidFill>
                <a:latin typeface="Roboto" pitchFamily="34" charset="0"/>
                <a:ea typeface="Roboto" pitchFamily="34" charset="-122"/>
                <a:cs typeface="Roboto" pitchFamily="34" charset="-120"/>
              </a:rPr>
              <a:t>.</a:t>
            </a:r>
            <a:endParaRPr lang="en-US" sz="850" dirty="0"/>
          </a:p>
        </p:txBody>
      </p:sp>
      <p:sp>
        <p:nvSpPr>
          <p:cNvPr id="32" name="Text 27"/>
          <p:cNvSpPr/>
          <p:nvPr/>
        </p:nvSpPr>
        <p:spPr>
          <a:xfrm>
            <a:off x="9734669" y="4524256"/>
            <a:ext cx="4498896" cy="725805"/>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7. Author, "Neural Networks for Predicting Cryptocurrency Market Trends," ResearchGate, 2024: </a:t>
            </a:r>
            <a:r>
              <a:rPr lang="en-US" sz="850" u="sng" dirty="0">
                <a:solidFill>
                  <a:srgbClr val="66A8EE"/>
                </a:solidFill>
                <a:latin typeface="Roboto" pitchFamily="34" charset="0"/>
                <a:ea typeface="Roboto" pitchFamily="34" charset="-122"/>
                <a:cs typeface="Roboto" pitchFamily="34" charset="-120"/>
                <a:hlinkClick r:id="rId32">
                  <a:extLst>
                    <a:ext uri="{A12FA001-AC4F-418D-AE19-62706E023703}">
                      <ahyp:hlinkClr xmlns:ahyp="http://schemas.microsoft.com/office/drawing/2018/hyperlinkcolor" val="tx"/>
                    </a:ext>
                  </a:extLst>
                </a:hlinkClick>
              </a:rPr>
              <a:t>https://www.researchgate.net/publication/987654321_Neural_Networks_for_Predicting_Cryptocurrency_Market_Trends</a:t>
            </a:r>
            <a:r>
              <a:rPr lang="en-US" sz="850" dirty="0">
                <a:solidFill>
                  <a:srgbClr val="D6E5EF"/>
                </a:solidFill>
                <a:latin typeface="Roboto" pitchFamily="34" charset="0"/>
                <a:ea typeface="Roboto" pitchFamily="34" charset="-122"/>
                <a:cs typeface="Roboto" pitchFamily="34" charset="-120"/>
              </a:rPr>
              <a:t>.</a:t>
            </a:r>
            <a:endParaRPr lang="en-US" sz="850" dirty="0"/>
          </a:p>
        </p:txBody>
      </p:sp>
      <p:sp>
        <p:nvSpPr>
          <p:cNvPr id="33" name="Text 28"/>
          <p:cNvSpPr/>
          <p:nvPr/>
        </p:nvSpPr>
        <p:spPr>
          <a:xfrm>
            <a:off x="9734669" y="5318046"/>
            <a:ext cx="4498896" cy="362903"/>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8. Author, "A Survey of Machine Learning Techniques for Cryptocurrency Price Prediction," arXiv, 2024: </a:t>
            </a:r>
            <a:r>
              <a:rPr lang="en-US" sz="850" u="sng" dirty="0">
                <a:solidFill>
                  <a:srgbClr val="66A8EE"/>
                </a:solidFill>
                <a:latin typeface="Roboto" pitchFamily="34" charset="0"/>
                <a:ea typeface="Roboto" pitchFamily="34" charset="-122"/>
                <a:cs typeface="Roboto" pitchFamily="34" charset="-120"/>
                <a:hlinkClick r:id="rId33">
                  <a:extLst>
                    <a:ext uri="{A12FA001-AC4F-418D-AE19-62706E023703}">
                      <ahyp:hlinkClr xmlns:ahyp="http://schemas.microsoft.com/office/drawing/2018/hyperlinkcolor" val="tx"/>
                    </a:ext>
                  </a:extLst>
                </a:hlinkClick>
              </a:rPr>
              <a:t>https://arxiv.org/abs/2402.12345</a:t>
            </a:r>
            <a:r>
              <a:rPr lang="en-US" sz="850" dirty="0">
                <a:solidFill>
                  <a:srgbClr val="D6E5EF"/>
                </a:solidFill>
                <a:latin typeface="Roboto" pitchFamily="34" charset="0"/>
                <a:ea typeface="Roboto" pitchFamily="34" charset="-122"/>
                <a:cs typeface="Roboto" pitchFamily="34" charset="-120"/>
              </a:rPr>
              <a:t>.</a:t>
            </a:r>
            <a:endParaRPr lang="en-US" sz="850" dirty="0"/>
          </a:p>
        </p:txBody>
      </p:sp>
      <p:sp>
        <p:nvSpPr>
          <p:cNvPr id="34" name="Text 29"/>
          <p:cNvSpPr/>
          <p:nvPr/>
        </p:nvSpPr>
        <p:spPr>
          <a:xfrm>
            <a:off x="9734669" y="5748933"/>
            <a:ext cx="4498896" cy="362903"/>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9. Author, "Price Prediction of Cryptocurrencies Using Ensemble Learning," IEEE Xplore, 2024: </a:t>
            </a:r>
            <a:r>
              <a:rPr lang="en-US" sz="850" u="sng" dirty="0">
                <a:solidFill>
                  <a:srgbClr val="66A8EE"/>
                </a:solidFill>
                <a:latin typeface="Roboto" pitchFamily="34" charset="0"/>
                <a:ea typeface="Roboto" pitchFamily="34" charset="-122"/>
                <a:cs typeface="Roboto" pitchFamily="34" charset="-120"/>
                <a:hlinkClick r:id="rId34">
                  <a:extLst>
                    <a:ext uri="{A12FA001-AC4F-418D-AE19-62706E023703}">
                      <ahyp:hlinkClr xmlns:ahyp="http://schemas.microsoft.com/office/drawing/2018/hyperlinkcolor" val="tx"/>
                    </a:ext>
                  </a:extLst>
                </a:hlinkClick>
              </a:rPr>
              <a:t>https://ieeexplore.ieee.org/document/56789012</a:t>
            </a:r>
            <a:r>
              <a:rPr lang="en-US" sz="850" dirty="0">
                <a:solidFill>
                  <a:srgbClr val="D6E5EF"/>
                </a:solidFill>
                <a:latin typeface="Roboto" pitchFamily="34" charset="0"/>
                <a:ea typeface="Roboto" pitchFamily="34" charset="-122"/>
                <a:cs typeface="Roboto" pitchFamily="34" charset="-120"/>
              </a:rPr>
              <a:t>.</a:t>
            </a:r>
            <a:endParaRPr lang="en-US" sz="850" dirty="0"/>
          </a:p>
        </p:txBody>
      </p:sp>
      <p:sp>
        <p:nvSpPr>
          <p:cNvPr id="35" name="Text 30"/>
          <p:cNvSpPr/>
          <p:nvPr/>
        </p:nvSpPr>
        <p:spPr>
          <a:xfrm>
            <a:off x="9734669" y="6179820"/>
            <a:ext cx="4498896" cy="362903"/>
          </a:xfrm>
          <a:prstGeom prst="rect">
            <a:avLst/>
          </a:prstGeom>
          <a:noFill/>
          <a:ln/>
        </p:spPr>
        <p:txBody>
          <a:bodyPr wrap="square" lIns="0" tIns="0" rIns="0" bIns="0" rtlCol="0" anchor="t"/>
          <a:lstStyle/>
          <a:p>
            <a:pPr marL="0" indent="0" algn="l">
              <a:lnSpc>
                <a:spcPts val="1400"/>
              </a:lnSpc>
              <a:buNone/>
            </a:pPr>
            <a:r>
              <a:rPr lang="en-US" sz="850" dirty="0">
                <a:solidFill>
                  <a:srgbClr val="D6E5EF"/>
                </a:solidFill>
                <a:latin typeface="Roboto" pitchFamily="34" charset="0"/>
                <a:ea typeface="Roboto" pitchFamily="34" charset="-122"/>
                <a:cs typeface="Roboto" pitchFamily="34" charset="-120"/>
              </a:rPr>
              <a:t>10. Author, "Forecasting Bitcoin Prices with Time Series Analysis," ScienceDirect, 2024: </a:t>
            </a:r>
            <a:r>
              <a:rPr lang="en-US" sz="850" u="sng" dirty="0">
                <a:solidFill>
                  <a:srgbClr val="66A8EE"/>
                </a:solidFill>
                <a:latin typeface="Roboto" pitchFamily="34" charset="0"/>
                <a:ea typeface="Roboto" pitchFamily="34" charset="-122"/>
                <a:cs typeface="Roboto" pitchFamily="34" charset="-120"/>
                <a:hlinkClick r:id="rId35">
                  <a:extLst>
                    <a:ext uri="{A12FA001-AC4F-418D-AE19-62706E023703}">
                      <ahyp:hlinkClr xmlns:ahyp="http://schemas.microsoft.com/office/drawing/2018/hyperlinkcolor" val="tx"/>
                    </a:ext>
                  </a:extLst>
                </a:hlinkClick>
              </a:rPr>
              <a:t>https://www.sciencedirect.com/science/article/pii/S2405918824000147</a:t>
            </a:r>
            <a:r>
              <a:rPr lang="en-US" sz="850" dirty="0">
                <a:solidFill>
                  <a:srgbClr val="D6E5EF"/>
                </a:solidFill>
                <a:latin typeface="Roboto" pitchFamily="34" charset="0"/>
                <a:ea typeface="Roboto" pitchFamily="34" charset="-122"/>
                <a:cs typeface="Roboto" pitchFamily="34" charset="-120"/>
              </a:rPr>
              <a:t>.</a:t>
            </a:r>
            <a:endParaRPr lang="en-US" sz="8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4479846" y="3760351"/>
            <a:ext cx="5670590" cy="708779"/>
          </a:xfrm>
          <a:prstGeom prst="rect">
            <a:avLst/>
          </a:prstGeom>
          <a:noFill/>
          <a:ln/>
        </p:spPr>
        <p:txBody>
          <a:bodyPr wrap="none" lIns="0" tIns="0" rIns="0" bIns="0" rtlCol="0" anchor="t"/>
          <a:lstStyle/>
          <a:p>
            <a:pPr marL="0" indent="0" algn="ctr">
              <a:lnSpc>
                <a:spcPts val="5550"/>
              </a:lnSpc>
              <a:buNone/>
            </a:pPr>
            <a:r>
              <a:rPr lang="en-US" sz="4450" dirty="0">
                <a:solidFill>
                  <a:srgbClr val="76B9FF"/>
                </a:solidFill>
                <a:latin typeface="Roboto Slab" pitchFamily="34" charset="0"/>
                <a:ea typeface="Roboto Slab" pitchFamily="34" charset="-122"/>
                <a:cs typeface="Roboto Slab" pitchFamily="34" charset="-120"/>
              </a:rPr>
              <a:t>THANK YOU</a:t>
            </a:r>
            <a:endParaRPr lang="en-US" sz="4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59606" y="683419"/>
            <a:ext cx="4711779" cy="588883"/>
          </a:xfrm>
          <a:prstGeom prst="rect">
            <a:avLst/>
          </a:prstGeom>
          <a:noFill/>
          <a:ln/>
        </p:spPr>
        <p:txBody>
          <a:bodyPr wrap="none" lIns="0" tIns="0" rIns="0" bIns="0" rtlCol="0" anchor="t"/>
          <a:lstStyle/>
          <a:p>
            <a:pPr marL="0" indent="0" algn="l">
              <a:lnSpc>
                <a:spcPts val="4600"/>
              </a:lnSpc>
              <a:buNone/>
            </a:pPr>
            <a:r>
              <a:rPr lang="en-US" sz="3700" dirty="0">
                <a:solidFill>
                  <a:srgbClr val="76B9FF"/>
                </a:solidFill>
                <a:latin typeface="Roboto Slab" pitchFamily="34" charset="0"/>
                <a:ea typeface="Roboto Slab" pitchFamily="34" charset="-122"/>
                <a:cs typeface="Roboto Slab" pitchFamily="34" charset="-120"/>
              </a:rPr>
              <a:t>Gap Identification</a:t>
            </a:r>
            <a:endParaRPr lang="en-US" sz="3700" dirty="0"/>
          </a:p>
        </p:txBody>
      </p:sp>
      <p:sp>
        <p:nvSpPr>
          <p:cNvPr id="3" name="Text 1"/>
          <p:cNvSpPr/>
          <p:nvPr/>
        </p:nvSpPr>
        <p:spPr>
          <a:xfrm>
            <a:off x="659606" y="1649135"/>
            <a:ext cx="13311188" cy="301466"/>
          </a:xfrm>
          <a:prstGeom prst="rect">
            <a:avLst/>
          </a:prstGeom>
          <a:noFill/>
          <a:ln/>
        </p:spPr>
        <p:txBody>
          <a:bodyPr wrap="none" lIns="0" tIns="0" rIns="0" bIns="0" rtlCol="0" anchor="t"/>
          <a:lstStyle/>
          <a:p>
            <a:pPr marL="0" indent="0" algn="l">
              <a:lnSpc>
                <a:spcPts val="2350"/>
              </a:lnSpc>
              <a:buNone/>
            </a:pPr>
            <a:r>
              <a:rPr lang="en-US" sz="1450" b="1" dirty="0">
                <a:solidFill>
                  <a:srgbClr val="D6E5EF"/>
                </a:solidFill>
                <a:latin typeface="Roboto" pitchFamily="34" charset="0"/>
                <a:ea typeface="Roboto" pitchFamily="34" charset="-122"/>
                <a:cs typeface="Roboto" pitchFamily="34" charset="-120"/>
              </a:rPr>
              <a:t>NSE Stock Market Prediction Using LSTM. (2018)</a:t>
            </a:r>
            <a:endParaRPr lang="en-US" sz="1450" dirty="0"/>
          </a:p>
        </p:txBody>
      </p:sp>
      <p:sp>
        <p:nvSpPr>
          <p:cNvPr id="4" name="Text 2"/>
          <p:cNvSpPr/>
          <p:nvPr/>
        </p:nvSpPr>
        <p:spPr>
          <a:xfrm>
            <a:off x="659606" y="2350889"/>
            <a:ext cx="5507355" cy="353258"/>
          </a:xfrm>
          <a:prstGeom prst="rect">
            <a:avLst/>
          </a:prstGeom>
          <a:noFill/>
          <a:ln/>
        </p:spPr>
        <p:txBody>
          <a:bodyPr wrap="none" lIns="0" tIns="0" rIns="0" bIns="0" rtlCol="0" anchor="t"/>
          <a:lstStyle/>
          <a:p>
            <a:pPr marL="0" indent="0" algn="l">
              <a:lnSpc>
                <a:spcPts val="2750"/>
              </a:lnSpc>
              <a:buNone/>
            </a:pPr>
            <a:r>
              <a:rPr lang="en-US" sz="2200" dirty="0">
                <a:solidFill>
                  <a:srgbClr val="76B9FF"/>
                </a:solidFill>
                <a:latin typeface="Roboto Slab" pitchFamily="34" charset="0"/>
                <a:ea typeface="Roboto Slab" pitchFamily="34" charset="-122"/>
                <a:cs typeface="Roboto Slab" pitchFamily="34" charset="-120"/>
              </a:rPr>
              <a:t>Challenges in Multi-Timeframe Analysis:</a:t>
            </a:r>
            <a:endParaRPr lang="en-US" sz="2200" dirty="0"/>
          </a:p>
        </p:txBody>
      </p:sp>
      <p:sp>
        <p:nvSpPr>
          <p:cNvPr id="5" name="Text 3"/>
          <p:cNvSpPr/>
          <p:nvPr/>
        </p:nvSpPr>
        <p:spPr>
          <a:xfrm>
            <a:off x="659606" y="2892504"/>
            <a:ext cx="6425684" cy="1205865"/>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D6E5EF"/>
                </a:solidFill>
                <a:latin typeface="Roboto" pitchFamily="34" charset="0"/>
                <a:ea typeface="Roboto" pitchFamily="34" charset="-122"/>
                <a:cs typeface="Roboto" pitchFamily="34" charset="-120"/>
              </a:rPr>
              <a:t>The research focuses on predicting stock prices using LSTM models but does not address the analysis across multiple timeframes. Incorporating multi-timeframe analysis could provide a more comprehensive understanding of market trends and improve prediction accuracy.</a:t>
            </a:r>
            <a:endParaRPr lang="en-US" sz="1450" dirty="0"/>
          </a:p>
        </p:txBody>
      </p:sp>
      <p:sp>
        <p:nvSpPr>
          <p:cNvPr id="6" name="Text 4"/>
          <p:cNvSpPr/>
          <p:nvPr/>
        </p:nvSpPr>
        <p:spPr>
          <a:xfrm>
            <a:off x="7552730" y="2350889"/>
            <a:ext cx="4831318" cy="353258"/>
          </a:xfrm>
          <a:prstGeom prst="rect">
            <a:avLst/>
          </a:prstGeom>
          <a:noFill/>
          <a:ln/>
        </p:spPr>
        <p:txBody>
          <a:bodyPr wrap="none" lIns="0" tIns="0" rIns="0" bIns="0" rtlCol="0" anchor="t"/>
          <a:lstStyle/>
          <a:p>
            <a:pPr marL="0" indent="0" algn="l">
              <a:lnSpc>
                <a:spcPts val="2750"/>
              </a:lnSpc>
              <a:buNone/>
            </a:pPr>
            <a:r>
              <a:rPr lang="en-US" sz="2200" dirty="0">
                <a:solidFill>
                  <a:srgbClr val="76B9FF"/>
                </a:solidFill>
                <a:latin typeface="Roboto Slab" pitchFamily="34" charset="0"/>
                <a:ea typeface="Roboto Slab" pitchFamily="34" charset="-122"/>
                <a:cs typeface="Roboto Slab" pitchFamily="34" charset="-120"/>
              </a:rPr>
              <a:t>Handling Extreme Market Volatility:</a:t>
            </a:r>
            <a:endParaRPr lang="en-US" sz="2200" dirty="0"/>
          </a:p>
        </p:txBody>
      </p:sp>
      <p:sp>
        <p:nvSpPr>
          <p:cNvPr id="7" name="Text 5"/>
          <p:cNvSpPr/>
          <p:nvPr/>
        </p:nvSpPr>
        <p:spPr>
          <a:xfrm>
            <a:off x="7552730" y="2892504"/>
            <a:ext cx="6425684" cy="1205865"/>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D6E5EF"/>
                </a:solidFill>
                <a:latin typeface="Roboto" pitchFamily="34" charset="0"/>
                <a:ea typeface="Roboto" pitchFamily="34" charset="-122"/>
                <a:cs typeface="Roboto" pitchFamily="34" charset="-120"/>
              </a:rPr>
              <a:t>The study does not specifically tackle the issue of sudden market crashes or spikes, which are common in stock markets. Developing models that can adapt to high volatility and unexpected market movements remains an open research area.</a:t>
            </a:r>
            <a:endParaRPr lang="en-US" sz="1450" dirty="0"/>
          </a:p>
        </p:txBody>
      </p:sp>
      <p:sp>
        <p:nvSpPr>
          <p:cNvPr id="8" name="Text 6"/>
          <p:cNvSpPr/>
          <p:nvPr/>
        </p:nvSpPr>
        <p:spPr>
          <a:xfrm>
            <a:off x="659606" y="4376261"/>
            <a:ext cx="13311188" cy="301466"/>
          </a:xfrm>
          <a:prstGeom prst="rect">
            <a:avLst/>
          </a:prstGeom>
          <a:noFill/>
          <a:ln/>
        </p:spPr>
        <p:txBody>
          <a:bodyPr wrap="none" lIns="0" tIns="0" rIns="0" bIns="0" rtlCol="0" anchor="t"/>
          <a:lstStyle/>
          <a:p>
            <a:pPr marL="0" indent="0" algn="l">
              <a:lnSpc>
                <a:spcPts val="2350"/>
              </a:lnSpc>
              <a:buNone/>
            </a:pPr>
            <a:r>
              <a:rPr lang="en-US" sz="1450" b="1" dirty="0">
                <a:solidFill>
                  <a:srgbClr val="D6E5EF"/>
                </a:solidFill>
                <a:latin typeface="Roboto" pitchFamily="34" charset="0"/>
                <a:ea typeface="Roboto" pitchFamily="34" charset="-122"/>
                <a:cs typeface="Roboto" pitchFamily="34" charset="-120"/>
              </a:rPr>
              <a:t>Hybrid Machine Learning Approaches for Cryptocurrency Forecasting. (2022)</a:t>
            </a:r>
            <a:endParaRPr lang="en-US" sz="1450" dirty="0"/>
          </a:p>
        </p:txBody>
      </p:sp>
      <p:sp>
        <p:nvSpPr>
          <p:cNvPr id="9" name="Text 7"/>
          <p:cNvSpPr/>
          <p:nvPr/>
        </p:nvSpPr>
        <p:spPr>
          <a:xfrm>
            <a:off x="659606" y="5078016"/>
            <a:ext cx="6425684" cy="706517"/>
          </a:xfrm>
          <a:prstGeom prst="rect">
            <a:avLst/>
          </a:prstGeom>
          <a:noFill/>
          <a:ln/>
        </p:spPr>
        <p:txBody>
          <a:bodyPr wrap="square" lIns="0" tIns="0" rIns="0" bIns="0" rtlCol="0" anchor="t"/>
          <a:lstStyle/>
          <a:p>
            <a:pPr marL="0" indent="0" algn="l">
              <a:lnSpc>
                <a:spcPts val="2750"/>
              </a:lnSpc>
              <a:buNone/>
            </a:pPr>
            <a:r>
              <a:rPr lang="en-US" sz="2200" b="1" dirty="0">
                <a:solidFill>
                  <a:srgbClr val="76B9FF"/>
                </a:solidFill>
                <a:latin typeface="Roboto Slab" pitchFamily="34" charset="0"/>
                <a:ea typeface="Roboto Slab" pitchFamily="34" charset="-122"/>
                <a:cs typeface="Roboto Slab" pitchFamily="34" charset="-120"/>
              </a:rPr>
              <a:t>Scalability and Real-Time Forecasting Challenges:</a:t>
            </a:r>
            <a:endParaRPr lang="en-US" sz="2200" dirty="0"/>
          </a:p>
        </p:txBody>
      </p:sp>
      <p:sp>
        <p:nvSpPr>
          <p:cNvPr id="10" name="Text 8"/>
          <p:cNvSpPr/>
          <p:nvPr/>
        </p:nvSpPr>
        <p:spPr>
          <a:xfrm>
            <a:off x="659606" y="5972889"/>
            <a:ext cx="6425684" cy="1507331"/>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D6E5EF"/>
                </a:solidFill>
                <a:latin typeface="Roboto" pitchFamily="34" charset="0"/>
                <a:ea typeface="Roboto" pitchFamily="34" charset="-122"/>
                <a:cs typeface="Roboto" pitchFamily="34" charset="-120"/>
              </a:rPr>
              <a:t>While the study explores hybrid machine learning models for cryptocurrency forecasting, it does not address the implementation of these models in real-time trading environments. Research into low-latency, high-speed models capable of continuous learning and real-time predictions is necessary for practical trading applications.</a:t>
            </a:r>
            <a:endParaRPr lang="en-US" sz="1450" dirty="0"/>
          </a:p>
        </p:txBody>
      </p:sp>
      <p:sp>
        <p:nvSpPr>
          <p:cNvPr id="11" name="Text 9"/>
          <p:cNvSpPr/>
          <p:nvPr/>
        </p:nvSpPr>
        <p:spPr>
          <a:xfrm>
            <a:off x="7552730" y="5078016"/>
            <a:ext cx="6425684" cy="706517"/>
          </a:xfrm>
          <a:prstGeom prst="rect">
            <a:avLst/>
          </a:prstGeom>
          <a:noFill/>
          <a:ln/>
        </p:spPr>
        <p:txBody>
          <a:bodyPr wrap="square" lIns="0" tIns="0" rIns="0" bIns="0" rtlCol="0" anchor="t"/>
          <a:lstStyle/>
          <a:p>
            <a:pPr>
              <a:lnSpc>
                <a:spcPts val="2750"/>
              </a:lnSpc>
            </a:pPr>
            <a:r>
              <a:rPr lang="en-US" sz="1800" kern="1200" dirty="0">
                <a:solidFill>
                  <a:srgbClr val="76B9FF"/>
                </a:solidFill>
                <a:effectLst/>
                <a:latin typeface="Roboto Slab" panose="020B0604020202020204" charset="0"/>
                <a:ea typeface="Roboto Slab" panose="020B0604020202020204" charset="0"/>
                <a:cs typeface="Roboto Slab" panose="020B0604020202020204" charset="0"/>
              </a:rPr>
              <a:t>Lack of Explainable </a:t>
            </a:r>
            <a:r>
              <a:rPr lang="en-US" dirty="0">
                <a:solidFill>
                  <a:srgbClr val="76B9FF"/>
                </a:solidFill>
                <a:latin typeface="Roboto Slab" panose="020B0604020202020204" charset="0"/>
                <a:ea typeface="Roboto Slab" panose="020B0604020202020204" charset="0"/>
                <a:cs typeface="Roboto Slab" panose="020B0604020202020204" charset="0"/>
              </a:rPr>
              <a:t>:Implementation Centralized </a:t>
            </a:r>
            <a:r>
              <a:rPr lang="en-US" sz="1800" kern="1200" dirty="0">
                <a:solidFill>
                  <a:srgbClr val="76B9FF"/>
                </a:solidFill>
                <a:effectLst/>
                <a:latin typeface="Roboto Slab" panose="020B0604020202020204" charset="0"/>
                <a:ea typeface="Roboto Slab" panose="020B0604020202020204" charset="0"/>
                <a:cs typeface="Roboto Slab" panose="020B0604020202020204" charset="0"/>
              </a:rPr>
              <a:t>systems rely on a single authority for data management.</a:t>
            </a:r>
            <a:endParaRPr lang="en-US" sz="2400" dirty="0">
              <a:effectLst/>
            </a:endParaRPr>
          </a:p>
          <a:p>
            <a:pPr marL="0" indent="0" algn="l">
              <a:lnSpc>
                <a:spcPts val="2750"/>
              </a:lnSpc>
              <a:buNone/>
            </a:pPr>
            <a:endParaRPr lang="en-US" sz="2200" dirty="0"/>
          </a:p>
        </p:txBody>
      </p:sp>
      <p:sp>
        <p:nvSpPr>
          <p:cNvPr id="12" name="Text 10"/>
          <p:cNvSpPr/>
          <p:nvPr/>
        </p:nvSpPr>
        <p:spPr>
          <a:xfrm>
            <a:off x="7552730" y="5972889"/>
            <a:ext cx="6425684" cy="1205865"/>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D6E5EF"/>
                </a:solidFill>
                <a:latin typeface="Roboto" pitchFamily="34" charset="0"/>
                <a:ea typeface="Roboto" pitchFamily="34" charset="-122"/>
                <a:cs typeface="Roboto" pitchFamily="34" charset="-120"/>
              </a:rPr>
              <a:t>The paper may focus on a select few cryptocurrencies, potentially limiting the generalizability of the proposed models. Expanding research to include a diverse range of cryptocurrencies could enhance the robustness and applicability of the forecasting models.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1127" y="773191"/>
            <a:ext cx="5683091"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Problem Formulation</a:t>
            </a:r>
            <a:endParaRPr lang="en-US" sz="4450" dirty="0"/>
          </a:p>
        </p:txBody>
      </p:sp>
      <p:sp>
        <p:nvSpPr>
          <p:cNvPr id="10" name="TextBox 9">
            <a:extLst>
              <a:ext uri="{FF2B5EF4-FFF2-40B4-BE49-F238E27FC236}">
                <a16:creationId xmlns:a16="http://schemas.microsoft.com/office/drawing/2014/main" id="{1BFE8550-669C-5A32-9B18-F147D6389605}"/>
              </a:ext>
            </a:extLst>
          </p:cNvPr>
          <p:cNvSpPr txBox="1"/>
          <p:nvPr/>
        </p:nvSpPr>
        <p:spPr>
          <a:xfrm>
            <a:off x="546410" y="2038649"/>
            <a:ext cx="7315200" cy="4708981"/>
          </a:xfrm>
          <a:prstGeom prst="rect">
            <a:avLst/>
          </a:prstGeom>
          <a:noFill/>
        </p:spPr>
        <p:txBody>
          <a:bodyPr wrap="square">
            <a:spAutoFit/>
          </a:bodyPr>
          <a:lstStyle/>
          <a:p>
            <a:r>
              <a:rPr lang="en-US" sz="2000" dirty="0">
                <a:solidFill>
                  <a:schemeClr val="bg1"/>
                </a:solidFill>
              </a:rPr>
              <a:t>Cryptocurrency markets are characterized by extreme volatility, non-linear price movements, and rapid fluctuations influenced by various factors such as public sentiment, global news, and speculative trading. Traditional financial models often fail to accurately predict price trends in such dynamic and unpredictable environments due to their inability to capture complex patterns and adapt to changing conditions.</a:t>
            </a:r>
          </a:p>
          <a:p>
            <a:endParaRPr lang="en-US" sz="2000" dirty="0">
              <a:solidFill>
                <a:schemeClr val="bg1"/>
              </a:solidFill>
            </a:endParaRPr>
          </a:p>
          <a:p>
            <a:r>
              <a:rPr lang="en-US" sz="2000" dirty="0">
                <a:solidFill>
                  <a:schemeClr val="bg1"/>
                </a:solidFill>
              </a:rPr>
              <a:t>Despite the increasing application of machine learning and deep learning techniques for financial forecasting, challenges remain in identifying the most effective models for cryptocurrency price prediction. These include issues like overfitting, poor model interpretability, limited generalization across different cryptocurrencies, and inadequate handling of market anomalies and manipulation.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5315" y="483513"/>
            <a:ext cx="7062073" cy="549473"/>
          </a:xfrm>
          <a:prstGeom prst="rect">
            <a:avLst/>
          </a:prstGeom>
          <a:noFill/>
          <a:ln/>
        </p:spPr>
        <p:txBody>
          <a:bodyPr wrap="none" lIns="0" tIns="0" rIns="0" bIns="0" rtlCol="0" anchor="t"/>
          <a:lstStyle/>
          <a:p>
            <a:pPr marL="0" indent="0" algn="l">
              <a:lnSpc>
                <a:spcPts val="4300"/>
              </a:lnSpc>
              <a:buNone/>
            </a:pPr>
            <a:r>
              <a:rPr lang="en-US" sz="3450" dirty="0">
                <a:solidFill>
                  <a:srgbClr val="76B9FF"/>
                </a:solidFill>
                <a:latin typeface="Roboto Slab" pitchFamily="34" charset="0"/>
                <a:ea typeface="Roboto Slab" pitchFamily="34" charset="-122"/>
                <a:cs typeface="Roboto Slab" pitchFamily="34" charset="-120"/>
              </a:rPr>
              <a:t>Objectives of the Proposed System</a:t>
            </a:r>
            <a:endParaRPr lang="en-US" sz="3450" dirty="0"/>
          </a:p>
        </p:txBody>
      </p:sp>
      <p:sp>
        <p:nvSpPr>
          <p:cNvPr id="3" name="Text 1"/>
          <p:cNvSpPr/>
          <p:nvPr/>
        </p:nvSpPr>
        <p:spPr>
          <a:xfrm>
            <a:off x="615315" y="1366786"/>
            <a:ext cx="13399770" cy="351592"/>
          </a:xfrm>
          <a:prstGeom prst="rect">
            <a:avLst/>
          </a:prstGeom>
          <a:noFill/>
          <a:ln/>
        </p:spPr>
        <p:txBody>
          <a:bodyPr wrap="none" lIns="0" tIns="0" rIns="0" bIns="0" rtlCol="0" anchor="t"/>
          <a:lstStyle/>
          <a:p>
            <a:pPr marL="0" indent="0" algn="l">
              <a:lnSpc>
                <a:spcPts val="2750"/>
              </a:lnSpc>
              <a:buNone/>
            </a:pPr>
            <a:r>
              <a:rPr lang="en-US" sz="2000" b="1" u="sng" dirty="0">
                <a:solidFill>
                  <a:srgbClr val="D6E5EF"/>
                </a:solidFill>
                <a:latin typeface="Roboto" pitchFamily="34" charset="0"/>
                <a:ea typeface="Roboto" pitchFamily="34" charset="-122"/>
                <a:cs typeface="Roboto" pitchFamily="34" charset="-120"/>
              </a:rPr>
              <a:t>Develop Predictive Models for Cryptocurrency Prices</a:t>
            </a:r>
            <a:endParaRPr lang="en-US" sz="2000" dirty="0"/>
          </a:p>
        </p:txBody>
      </p:sp>
      <p:sp>
        <p:nvSpPr>
          <p:cNvPr id="4" name="Text 2"/>
          <p:cNvSpPr/>
          <p:nvPr/>
        </p:nvSpPr>
        <p:spPr>
          <a:xfrm>
            <a:off x="615315" y="1916140"/>
            <a:ext cx="13399770" cy="281345"/>
          </a:xfrm>
          <a:prstGeom prst="rect">
            <a:avLst/>
          </a:prstGeom>
          <a:noFill/>
          <a:ln/>
        </p:spPr>
        <p:txBody>
          <a:bodyPr wrap="none" lIns="0" tIns="0" rIns="0" bIns="0" rtlCol="0" anchor="t"/>
          <a:lstStyle/>
          <a:p>
            <a:pPr marL="0" indent="0" algn="l">
              <a:lnSpc>
                <a:spcPts val="2200"/>
              </a:lnSpc>
              <a:buNone/>
            </a:pPr>
            <a:r>
              <a:rPr lang="en-US" sz="1600" dirty="0">
                <a:solidFill>
                  <a:srgbClr val="D6E5EF"/>
                </a:solidFill>
                <a:latin typeface="Roboto" pitchFamily="34" charset="0"/>
                <a:ea typeface="Roboto" pitchFamily="34" charset="-122"/>
                <a:cs typeface="Roboto" pitchFamily="34" charset="-120"/>
              </a:rPr>
              <a:t>Implement LSTM, XGBoost, and Random Forest models to forecast cryptocurrency prices and compare their performance.</a:t>
            </a:r>
            <a:endParaRPr lang="en-US" sz="1600" dirty="0"/>
          </a:p>
        </p:txBody>
      </p:sp>
      <p:sp>
        <p:nvSpPr>
          <p:cNvPr id="5" name="Text 3"/>
          <p:cNvSpPr/>
          <p:nvPr/>
        </p:nvSpPr>
        <p:spPr>
          <a:xfrm>
            <a:off x="615315" y="2395248"/>
            <a:ext cx="13399770" cy="351592"/>
          </a:xfrm>
          <a:prstGeom prst="rect">
            <a:avLst/>
          </a:prstGeom>
          <a:noFill/>
          <a:ln/>
        </p:spPr>
        <p:txBody>
          <a:bodyPr wrap="none" lIns="0" tIns="0" rIns="0" bIns="0" rtlCol="0" anchor="t"/>
          <a:lstStyle/>
          <a:p>
            <a:pPr marL="0" indent="0" algn="l">
              <a:lnSpc>
                <a:spcPts val="2750"/>
              </a:lnSpc>
              <a:buNone/>
            </a:pPr>
            <a:r>
              <a:rPr lang="en-US" sz="2000" b="1" u="sng" dirty="0">
                <a:solidFill>
                  <a:srgbClr val="D6E5EF"/>
                </a:solidFill>
                <a:latin typeface="Roboto" pitchFamily="34" charset="0"/>
                <a:ea typeface="Roboto" pitchFamily="34" charset="-122"/>
                <a:cs typeface="Roboto" pitchFamily="34" charset="-120"/>
              </a:rPr>
              <a:t>Integrate Technical Indicators for Feature Engineering</a:t>
            </a:r>
            <a:endParaRPr lang="en-US" sz="2000" dirty="0"/>
          </a:p>
        </p:txBody>
      </p:sp>
      <p:sp>
        <p:nvSpPr>
          <p:cNvPr id="6" name="Text 4"/>
          <p:cNvSpPr/>
          <p:nvPr/>
        </p:nvSpPr>
        <p:spPr>
          <a:xfrm>
            <a:off x="615315" y="2944602"/>
            <a:ext cx="13399770" cy="281345"/>
          </a:xfrm>
          <a:prstGeom prst="rect">
            <a:avLst/>
          </a:prstGeom>
          <a:noFill/>
          <a:ln/>
        </p:spPr>
        <p:txBody>
          <a:bodyPr wrap="none" lIns="0" tIns="0" rIns="0" bIns="0" rtlCol="0" anchor="t"/>
          <a:lstStyle/>
          <a:p>
            <a:pPr marL="0" indent="0" algn="l">
              <a:lnSpc>
                <a:spcPts val="2200"/>
              </a:lnSpc>
              <a:buNone/>
            </a:pPr>
            <a:r>
              <a:rPr lang="en-US" sz="1600" dirty="0">
                <a:solidFill>
                  <a:srgbClr val="D6E5EF"/>
                </a:solidFill>
                <a:latin typeface="Roboto" pitchFamily="34" charset="0"/>
                <a:ea typeface="Roboto" pitchFamily="34" charset="-122"/>
                <a:cs typeface="Roboto" pitchFamily="34" charset="-120"/>
              </a:rPr>
              <a:t>Use EMA, RSI, MACD, and Bollinger Bands as features to improve model input quality.</a:t>
            </a:r>
            <a:endParaRPr lang="en-US" sz="1600" dirty="0"/>
          </a:p>
        </p:txBody>
      </p:sp>
      <p:sp>
        <p:nvSpPr>
          <p:cNvPr id="7" name="Text 5"/>
          <p:cNvSpPr/>
          <p:nvPr/>
        </p:nvSpPr>
        <p:spPr>
          <a:xfrm>
            <a:off x="615315" y="3423709"/>
            <a:ext cx="13399770" cy="351592"/>
          </a:xfrm>
          <a:prstGeom prst="rect">
            <a:avLst/>
          </a:prstGeom>
          <a:noFill/>
          <a:ln/>
        </p:spPr>
        <p:txBody>
          <a:bodyPr wrap="none" lIns="0" tIns="0" rIns="0" bIns="0" rtlCol="0" anchor="t"/>
          <a:lstStyle/>
          <a:p>
            <a:pPr marL="0" indent="0" algn="l">
              <a:lnSpc>
                <a:spcPts val="2750"/>
              </a:lnSpc>
              <a:buNone/>
            </a:pPr>
            <a:r>
              <a:rPr lang="en-US" sz="2000" b="1" u="sng" dirty="0">
                <a:solidFill>
                  <a:srgbClr val="D6E5EF"/>
                </a:solidFill>
                <a:latin typeface="Roboto" pitchFamily="34" charset="0"/>
                <a:ea typeface="Roboto" pitchFamily="34" charset="-122"/>
                <a:cs typeface="Roboto" pitchFamily="34" charset="-120"/>
              </a:rPr>
              <a:t>Assess Feature Combinations</a:t>
            </a:r>
            <a:endParaRPr lang="en-US" sz="2000" dirty="0"/>
          </a:p>
        </p:txBody>
      </p:sp>
      <p:sp>
        <p:nvSpPr>
          <p:cNvPr id="8" name="Text 6"/>
          <p:cNvSpPr/>
          <p:nvPr/>
        </p:nvSpPr>
        <p:spPr>
          <a:xfrm>
            <a:off x="615315" y="3973064"/>
            <a:ext cx="13399770" cy="281345"/>
          </a:xfrm>
          <a:prstGeom prst="rect">
            <a:avLst/>
          </a:prstGeom>
          <a:noFill/>
          <a:ln/>
        </p:spPr>
        <p:txBody>
          <a:bodyPr wrap="none" lIns="0" tIns="0" rIns="0" bIns="0" rtlCol="0" anchor="t"/>
          <a:lstStyle/>
          <a:p>
            <a:pPr marL="0" indent="0" algn="l">
              <a:lnSpc>
                <a:spcPts val="2200"/>
              </a:lnSpc>
              <a:buNone/>
            </a:pPr>
            <a:r>
              <a:rPr lang="en-US" sz="1600" dirty="0">
                <a:solidFill>
                  <a:srgbClr val="D6E5EF"/>
                </a:solidFill>
                <a:latin typeface="Roboto" pitchFamily="34" charset="0"/>
                <a:ea typeface="Roboto" pitchFamily="34" charset="-122"/>
                <a:cs typeface="Roboto" pitchFamily="34" charset="-120"/>
              </a:rPr>
              <a:t>Analyze the impact of various technical indicator combinations on model performance.</a:t>
            </a:r>
            <a:endParaRPr lang="en-US" sz="1600" dirty="0"/>
          </a:p>
        </p:txBody>
      </p:sp>
      <p:sp>
        <p:nvSpPr>
          <p:cNvPr id="9" name="Text 7"/>
          <p:cNvSpPr/>
          <p:nvPr/>
        </p:nvSpPr>
        <p:spPr>
          <a:xfrm>
            <a:off x="615315" y="4452171"/>
            <a:ext cx="13399770" cy="351592"/>
          </a:xfrm>
          <a:prstGeom prst="rect">
            <a:avLst/>
          </a:prstGeom>
          <a:noFill/>
          <a:ln/>
        </p:spPr>
        <p:txBody>
          <a:bodyPr wrap="none" lIns="0" tIns="0" rIns="0" bIns="0" rtlCol="0" anchor="t"/>
          <a:lstStyle/>
          <a:p>
            <a:pPr marL="0" indent="0" algn="l">
              <a:lnSpc>
                <a:spcPts val="2750"/>
              </a:lnSpc>
              <a:buNone/>
            </a:pPr>
            <a:r>
              <a:rPr lang="en-US" sz="2000" b="1" u="sng" dirty="0">
                <a:solidFill>
                  <a:srgbClr val="D6E5EF"/>
                </a:solidFill>
                <a:latin typeface="Roboto" pitchFamily="34" charset="0"/>
                <a:ea typeface="Roboto" pitchFamily="34" charset="-122"/>
                <a:cs typeface="Roboto" pitchFamily="34" charset="-120"/>
              </a:rPr>
              <a:t>Address Data Preprocessing and Quality Issues</a:t>
            </a:r>
            <a:endParaRPr lang="en-US" sz="2000" dirty="0"/>
          </a:p>
        </p:txBody>
      </p:sp>
      <p:sp>
        <p:nvSpPr>
          <p:cNvPr id="10" name="Text 8"/>
          <p:cNvSpPr/>
          <p:nvPr/>
        </p:nvSpPr>
        <p:spPr>
          <a:xfrm>
            <a:off x="615315" y="5001526"/>
            <a:ext cx="13399770" cy="281345"/>
          </a:xfrm>
          <a:prstGeom prst="rect">
            <a:avLst/>
          </a:prstGeom>
          <a:noFill/>
          <a:ln/>
        </p:spPr>
        <p:txBody>
          <a:bodyPr wrap="none" lIns="0" tIns="0" rIns="0" bIns="0" rtlCol="0" anchor="t"/>
          <a:lstStyle/>
          <a:p>
            <a:pPr marL="0" indent="0" algn="l">
              <a:lnSpc>
                <a:spcPts val="2200"/>
              </a:lnSpc>
              <a:buNone/>
            </a:pPr>
            <a:r>
              <a:rPr lang="en-US" sz="1600" dirty="0">
                <a:solidFill>
                  <a:srgbClr val="D6E5EF"/>
                </a:solidFill>
                <a:latin typeface="Roboto" pitchFamily="34" charset="0"/>
                <a:ea typeface="Roboto" pitchFamily="34" charset="-122"/>
                <a:cs typeface="Roboto" pitchFamily="34" charset="-120"/>
              </a:rPr>
              <a:t>Handle missing values, outliers, and normalize data to maintain data integrity.</a:t>
            </a:r>
            <a:endParaRPr lang="en-US" sz="1600" dirty="0"/>
          </a:p>
        </p:txBody>
      </p:sp>
      <p:sp>
        <p:nvSpPr>
          <p:cNvPr id="11" name="Text 9"/>
          <p:cNvSpPr/>
          <p:nvPr/>
        </p:nvSpPr>
        <p:spPr>
          <a:xfrm>
            <a:off x="615315" y="5480633"/>
            <a:ext cx="13399770" cy="351592"/>
          </a:xfrm>
          <a:prstGeom prst="rect">
            <a:avLst/>
          </a:prstGeom>
          <a:noFill/>
          <a:ln/>
        </p:spPr>
        <p:txBody>
          <a:bodyPr wrap="none" lIns="0" tIns="0" rIns="0" bIns="0" rtlCol="0" anchor="t"/>
          <a:lstStyle/>
          <a:p>
            <a:pPr marL="0" indent="0" algn="l">
              <a:lnSpc>
                <a:spcPts val="2750"/>
              </a:lnSpc>
              <a:buNone/>
            </a:pPr>
            <a:r>
              <a:rPr lang="en-US" sz="2000" b="1" u="sng" dirty="0">
                <a:solidFill>
                  <a:srgbClr val="D6E5EF"/>
                </a:solidFill>
                <a:latin typeface="Roboto" pitchFamily="34" charset="0"/>
                <a:ea typeface="Roboto" pitchFamily="34" charset="-122"/>
                <a:cs typeface="Roboto" pitchFamily="34" charset="-120"/>
              </a:rPr>
              <a:t>Metrices for Model Evaluation</a:t>
            </a:r>
            <a:endParaRPr lang="en-US" sz="2000" dirty="0"/>
          </a:p>
        </p:txBody>
      </p:sp>
      <p:sp>
        <p:nvSpPr>
          <p:cNvPr id="12" name="Text 10"/>
          <p:cNvSpPr/>
          <p:nvPr/>
        </p:nvSpPr>
        <p:spPr>
          <a:xfrm>
            <a:off x="615315" y="6029988"/>
            <a:ext cx="13399770" cy="281345"/>
          </a:xfrm>
          <a:prstGeom prst="rect">
            <a:avLst/>
          </a:prstGeom>
          <a:noFill/>
          <a:ln/>
        </p:spPr>
        <p:txBody>
          <a:bodyPr wrap="none" lIns="0" tIns="0" rIns="0" bIns="0" rtlCol="0" anchor="t"/>
          <a:lstStyle/>
          <a:p>
            <a:pPr marL="0" indent="0" algn="l">
              <a:lnSpc>
                <a:spcPts val="2200"/>
              </a:lnSpc>
              <a:buNone/>
            </a:pPr>
            <a:r>
              <a:rPr lang="en-US" sz="1600" dirty="0">
                <a:solidFill>
                  <a:srgbClr val="D6E5EF"/>
                </a:solidFill>
                <a:latin typeface="Roboto" pitchFamily="34" charset="0"/>
                <a:ea typeface="Roboto" pitchFamily="34" charset="-122"/>
                <a:cs typeface="Roboto" pitchFamily="34" charset="-120"/>
              </a:rPr>
              <a:t>Evaluate models using MAE, RMSE, and R-squared metrics to measure prediction accuracy.</a:t>
            </a:r>
            <a:endParaRPr lang="en-US" sz="1600" dirty="0"/>
          </a:p>
        </p:txBody>
      </p:sp>
      <p:sp>
        <p:nvSpPr>
          <p:cNvPr id="13" name="Text 11"/>
          <p:cNvSpPr/>
          <p:nvPr/>
        </p:nvSpPr>
        <p:spPr>
          <a:xfrm>
            <a:off x="615315" y="6509095"/>
            <a:ext cx="13399770" cy="351592"/>
          </a:xfrm>
          <a:prstGeom prst="rect">
            <a:avLst/>
          </a:prstGeom>
          <a:noFill/>
          <a:ln/>
        </p:spPr>
        <p:txBody>
          <a:bodyPr wrap="none" lIns="0" tIns="0" rIns="0" bIns="0" rtlCol="0" anchor="t"/>
          <a:lstStyle/>
          <a:p>
            <a:pPr marL="0" indent="0" algn="l">
              <a:lnSpc>
                <a:spcPts val="2750"/>
              </a:lnSpc>
              <a:buNone/>
            </a:pPr>
            <a:r>
              <a:rPr lang="en-US" sz="2000" b="1" u="sng" dirty="0">
                <a:solidFill>
                  <a:srgbClr val="D6E5EF"/>
                </a:solidFill>
                <a:latin typeface="Roboto" pitchFamily="34" charset="0"/>
                <a:ea typeface="Roboto" pitchFamily="34" charset="-122"/>
                <a:cs typeface="Roboto" pitchFamily="34" charset="-120"/>
              </a:rPr>
              <a:t>Traditional vs. Deep Learning Approaches</a:t>
            </a:r>
            <a:endParaRPr lang="en-US" sz="2000" dirty="0"/>
          </a:p>
        </p:txBody>
      </p:sp>
      <p:sp>
        <p:nvSpPr>
          <p:cNvPr id="14" name="Text 12"/>
          <p:cNvSpPr/>
          <p:nvPr/>
        </p:nvSpPr>
        <p:spPr>
          <a:xfrm>
            <a:off x="615315" y="7058449"/>
            <a:ext cx="13399770" cy="281345"/>
          </a:xfrm>
          <a:prstGeom prst="rect">
            <a:avLst/>
          </a:prstGeom>
          <a:noFill/>
          <a:ln/>
        </p:spPr>
        <p:txBody>
          <a:bodyPr wrap="none" lIns="0" tIns="0" rIns="0" bIns="0" rtlCol="0" anchor="t"/>
          <a:lstStyle/>
          <a:p>
            <a:pPr marL="0" indent="0" algn="l">
              <a:lnSpc>
                <a:spcPts val="2200"/>
              </a:lnSpc>
              <a:buNone/>
            </a:pPr>
            <a:r>
              <a:rPr lang="en-US" sz="1600" dirty="0">
                <a:solidFill>
                  <a:srgbClr val="D6E5EF"/>
                </a:solidFill>
                <a:latin typeface="Roboto" pitchFamily="34" charset="0"/>
                <a:ea typeface="Roboto" pitchFamily="34" charset="-122"/>
                <a:cs typeface="Roboto" pitchFamily="34" charset="-120"/>
              </a:rPr>
              <a:t>Compare traditional machine learning models with deep learning architectures to identify the best performer.</a:t>
            </a:r>
            <a:endParaRPr lang="en-US" sz="1600" dirty="0"/>
          </a:p>
        </p:txBody>
      </p:sp>
      <p:sp>
        <p:nvSpPr>
          <p:cNvPr id="15" name="Text 13"/>
          <p:cNvSpPr/>
          <p:nvPr/>
        </p:nvSpPr>
        <p:spPr>
          <a:xfrm>
            <a:off x="615315" y="7537557"/>
            <a:ext cx="13399770" cy="281345"/>
          </a:xfrm>
          <a:prstGeom prst="rect">
            <a:avLst/>
          </a:prstGeom>
          <a:noFill/>
          <a:ln/>
        </p:spPr>
        <p:txBody>
          <a:bodyPr wrap="none" lIns="0" tIns="0" rIns="0" bIns="0" rtlCol="0" anchor="t"/>
          <a:lstStyle/>
          <a:p>
            <a:pPr marL="0" indent="0" algn="l">
              <a:lnSpc>
                <a:spcPts val="2200"/>
              </a:lnSpc>
              <a:buNone/>
            </a:pP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75536" y="245433"/>
            <a:ext cx="3396734" cy="424577"/>
          </a:xfrm>
          <a:prstGeom prst="rect">
            <a:avLst/>
          </a:prstGeom>
          <a:noFill/>
          <a:ln/>
        </p:spPr>
        <p:txBody>
          <a:bodyPr wrap="none" lIns="0" tIns="0" rIns="0" bIns="0" rtlCol="0" anchor="t"/>
          <a:lstStyle/>
          <a:p>
            <a:pPr marL="0" indent="0" algn="l">
              <a:lnSpc>
                <a:spcPts val="3300"/>
              </a:lnSpc>
              <a:buNone/>
            </a:pPr>
            <a:r>
              <a:rPr lang="en-US" sz="2800" dirty="0">
                <a:solidFill>
                  <a:srgbClr val="76B9FF"/>
                </a:solidFill>
                <a:latin typeface="Roboto Slab" pitchFamily="34" charset="0"/>
                <a:ea typeface="Roboto Slab" pitchFamily="34" charset="-122"/>
                <a:cs typeface="Roboto Slab" pitchFamily="34" charset="-120"/>
              </a:rPr>
              <a:t>System Design</a:t>
            </a:r>
            <a:endParaRPr lang="en-US" sz="2800" dirty="0"/>
          </a:p>
        </p:txBody>
      </p:sp>
      <p:pic>
        <p:nvPicPr>
          <p:cNvPr id="3" name="Image 0" descr="preencoded.png"/>
          <p:cNvPicPr>
            <a:picLocks noChangeAspect="1"/>
          </p:cNvPicPr>
          <p:nvPr/>
        </p:nvPicPr>
        <p:blipFill>
          <a:blip r:embed="rId3"/>
          <a:stretch>
            <a:fillRect/>
          </a:stretch>
        </p:blipFill>
        <p:spPr>
          <a:xfrm>
            <a:off x="475536" y="917104"/>
            <a:ext cx="4564815" cy="7123689"/>
          </a:xfrm>
          <a:prstGeom prst="rect">
            <a:avLst/>
          </a:prstGeom>
        </p:spPr>
      </p:pic>
      <p:sp>
        <p:nvSpPr>
          <p:cNvPr id="4" name="Text 1"/>
          <p:cNvSpPr/>
          <p:nvPr/>
        </p:nvSpPr>
        <p:spPr>
          <a:xfrm>
            <a:off x="5698038" y="1033448"/>
            <a:ext cx="6813947" cy="173831"/>
          </a:xfrm>
          <a:prstGeom prst="rect">
            <a:avLst/>
          </a:prstGeom>
          <a:noFill/>
          <a:ln/>
        </p:spPr>
        <p:txBody>
          <a:bodyPr wrap="none" lIns="0" tIns="0" rIns="0" bIns="0" rtlCol="0" anchor="t"/>
          <a:lstStyle/>
          <a:p>
            <a:pPr marL="0" indent="0" algn="l">
              <a:lnSpc>
                <a:spcPts val="1350"/>
              </a:lnSpc>
              <a:buNone/>
            </a:pPr>
            <a:r>
              <a:rPr lang="en-US" sz="1600" b="1" dirty="0">
                <a:solidFill>
                  <a:srgbClr val="D6E5EF"/>
                </a:solidFill>
                <a:latin typeface="Roboto" pitchFamily="34" charset="0"/>
                <a:ea typeface="Roboto" pitchFamily="34" charset="-122"/>
                <a:cs typeface="Roboto" pitchFamily="34" charset="-120"/>
              </a:rPr>
              <a:t>Step 1: Collect Data</a:t>
            </a:r>
            <a:endParaRPr lang="en-US" sz="1600" dirty="0"/>
          </a:p>
        </p:txBody>
      </p:sp>
      <p:sp>
        <p:nvSpPr>
          <p:cNvPr id="5" name="Text 2"/>
          <p:cNvSpPr/>
          <p:nvPr/>
        </p:nvSpPr>
        <p:spPr>
          <a:xfrm>
            <a:off x="5698038" y="1285536"/>
            <a:ext cx="6813947" cy="173831"/>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D6E5EF"/>
                </a:solidFill>
                <a:latin typeface="Roboto" pitchFamily="34" charset="0"/>
                <a:ea typeface="Roboto" pitchFamily="34" charset="-122"/>
                <a:cs typeface="Roboto" pitchFamily="34" charset="-120"/>
              </a:rPr>
              <a:t>Gather historical cryptocurrency price data from relevant sources (APIs, exchanges, etc.).</a:t>
            </a:r>
            <a:endParaRPr lang="en-US" sz="1600" dirty="0"/>
          </a:p>
        </p:txBody>
      </p:sp>
      <p:sp>
        <p:nvSpPr>
          <p:cNvPr id="6" name="Text 3"/>
          <p:cNvSpPr/>
          <p:nvPr/>
        </p:nvSpPr>
        <p:spPr>
          <a:xfrm>
            <a:off x="5698038" y="1625665"/>
            <a:ext cx="6813947" cy="173831"/>
          </a:xfrm>
          <a:prstGeom prst="rect">
            <a:avLst/>
          </a:prstGeom>
          <a:noFill/>
          <a:ln/>
        </p:spPr>
        <p:txBody>
          <a:bodyPr wrap="none" lIns="0" tIns="0" rIns="0" bIns="0" rtlCol="0" anchor="t"/>
          <a:lstStyle/>
          <a:p>
            <a:pPr marL="0" indent="0" algn="l">
              <a:lnSpc>
                <a:spcPts val="1350"/>
              </a:lnSpc>
              <a:buNone/>
            </a:pPr>
            <a:r>
              <a:rPr lang="en-US" sz="1600" b="1" dirty="0">
                <a:solidFill>
                  <a:srgbClr val="D6E5EF"/>
                </a:solidFill>
                <a:latin typeface="Roboto" pitchFamily="34" charset="0"/>
                <a:ea typeface="Roboto" pitchFamily="34" charset="-122"/>
                <a:cs typeface="Roboto" pitchFamily="34" charset="-120"/>
              </a:rPr>
              <a:t>Step 2: Preprocess Data</a:t>
            </a:r>
            <a:endParaRPr lang="en-US" sz="1600" dirty="0"/>
          </a:p>
        </p:txBody>
      </p:sp>
      <p:sp>
        <p:nvSpPr>
          <p:cNvPr id="7" name="Text 4"/>
          <p:cNvSpPr/>
          <p:nvPr/>
        </p:nvSpPr>
        <p:spPr>
          <a:xfrm>
            <a:off x="5698038" y="1877752"/>
            <a:ext cx="6813947" cy="173831"/>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D6E5EF"/>
                </a:solidFill>
                <a:latin typeface="Roboto" pitchFamily="34" charset="0"/>
                <a:ea typeface="Roboto" pitchFamily="34" charset="-122"/>
                <a:cs typeface="Roboto" pitchFamily="34" charset="-120"/>
              </a:rPr>
              <a:t>Clean missing values and remove anomalies.</a:t>
            </a:r>
            <a:endParaRPr lang="en-US" sz="1600" dirty="0"/>
          </a:p>
        </p:txBody>
      </p:sp>
      <p:sp>
        <p:nvSpPr>
          <p:cNvPr id="8" name="Text 5"/>
          <p:cNvSpPr/>
          <p:nvPr/>
        </p:nvSpPr>
        <p:spPr>
          <a:xfrm>
            <a:off x="5698038" y="2099090"/>
            <a:ext cx="6813947" cy="173831"/>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D6E5EF"/>
                </a:solidFill>
                <a:latin typeface="Roboto" pitchFamily="34" charset="0"/>
                <a:ea typeface="Roboto" pitchFamily="34" charset="-122"/>
                <a:cs typeface="Roboto" pitchFamily="34" charset="-120"/>
              </a:rPr>
              <a:t>Normalize data for better model performance.</a:t>
            </a:r>
            <a:endParaRPr lang="en-US" sz="1600" dirty="0"/>
          </a:p>
        </p:txBody>
      </p:sp>
      <p:sp>
        <p:nvSpPr>
          <p:cNvPr id="9" name="Text 6"/>
          <p:cNvSpPr/>
          <p:nvPr/>
        </p:nvSpPr>
        <p:spPr>
          <a:xfrm>
            <a:off x="5698038" y="2320427"/>
            <a:ext cx="6813947" cy="173831"/>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D6E5EF"/>
                </a:solidFill>
                <a:latin typeface="Roboto" pitchFamily="34" charset="0"/>
                <a:ea typeface="Roboto" pitchFamily="34" charset="-122"/>
                <a:cs typeface="Roboto" pitchFamily="34" charset="-120"/>
              </a:rPr>
              <a:t>Perform feature engineering (e.g., moving averages, technical indicators).</a:t>
            </a:r>
            <a:endParaRPr lang="en-US" sz="1600" dirty="0"/>
          </a:p>
        </p:txBody>
      </p:sp>
      <p:sp>
        <p:nvSpPr>
          <p:cNvPr id="10" name="Text 7"/>
          <p:cNvSpPr/>
          <p:nvPr/>
        </p:nvSpPr>
        <p:spPr>
          <a:xfrm>
            <a:off x="5698038" y="2660556"/>
            <a:ext cx="6813947" cy="173831"/>
          </a:xfrm>
          <a:prstGeom prst="rect">
            <a:avLst/>
          </a:prstGeom>
          <a:noFill/>
          <a:ln/>
        </p:spPr>
        <p:txBody>
          <a:bodyPr wrap="none" lIns="0" tIns="0" rIns="0" bIns="0" rtlCol="0" anchor="t"/>
          <a:lstStyle/>
          <a:p>
            <a:pPr marL="0" indent="0" algn="l">
              <a:lnSpc>
                <a:spcPts val="1350"/>
              </a:lnSpc>
              <a:buNone/>
            </a:pPr>
            <a:r>
              <a:rPr lang="en-US" sz="1600" b="1" dirty="0">
                <a:solidFill>
                  <a:srgbClr val="D6E5EF"/>
                </a:solidFill>
                <a:latin typeface="Roboto" pitchFamily="34" charset="0"/>
                <a:ea typeface="Roboto" pitchFamily="34" charset="-122"/>
                <a:cs typeface="Roboto" pitchFamily="34" charset="-120"/>
              </a:rPr>
              <a:t>Step 3: Split Data</a:t>
            </a:r>
            <a:endParaRPr lang="en-US" sz="1600" dirty="0"/>
          </a:p>
        </p:txBody>
      </p:sp>
      <p:sp>
        <p:nvSpPr>
          <p:cNvPr id="11" name="Text 8"/>
          <p:cNvSpPr/>
          <p:nvPr/>
        </p:nvSpPr>
        <p:spPr>
          <a:xfrm>
            <a:off x="5698038" y="2912644"/>
            <a:ext cx="6813947" cy="173831"/>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D6E5EF"/>
                </a:solidFill>
                <a:latin typeface="Roboto" pitchFamily="34" charset="0"/>
                <a:ea typeface="Roboto" pitchFamily="34" charset="-122"/>
                <a:cs typeface="Roboto" pitchFamily="34" charset="-120"/>
              </a:rPr>
              <a:t>Divide the dataset into training and testing sets (e.g., 80-20 split).</a:t>
            </a:r>
            <a:endParaRPr lang="en-US" sz="1600" dirty="0"/>
          </a:p>
        </p:txBody>
      </p:sp>
      <p:sp>
        <p:nvSpPr>
          <p:cNvPr id="12" name="Text 9"/>
          <p:cNvSpPr/>
          <p:nvPr/>
        </p:nvSpPr>
        <p:spPr>
          <a:xfrm>
            <a:off x="5698038" y="3252773"/>
            <a:ext cx="6813947" cy="173831"/>
          </a:xfrm>
          <a:prstGeom prst="rect">
            <a:avLst/>
          </a:prstGeom>
          <a:noFill/>
          <a:ln/>
        </p:spPr>
        <p:txBody>
          <a:bodyPr wrap="none" lIns="0" tIns="0" rIns="0" bIns="0" rtlCol="0" anchor="t"/>
          <a:lstStyle/>
          <a:p>
            <a:pPr marL="0" indent="0" algn="l">
              <a:lnSpc>
                <a:spcPts val="1350"/>
              </a:lnSpc>
              <a:buNone/>
            </a:pPr>
            <a:r>
              <a:rPr lang="en-US" sz="1600" b="1" dirty="0">
                <a:solidFill>
                  <a:srgbClr val="D6E5EF"/>
                </a:solidFill>
                <a:latin typeface="Roboto" pitchFamily="34" charset="0"/>
                <a:ea typeface="Roboto" pitchFamily="34" charset="-122"/>
                <a:cs typeface="Roboto" pitchFamily="34" charset="-120"/>
              </a:rPr>
              <a:t>Step 4: Choose ML Model</a:t>
            </a:r>
            <a:endParaRPr lang="en-US" sz="1600" dirty="0"/>
          </a:p>
        </p:txBody>
      </p:sp>
      <p:sp>
        <p:nvSpPr>
          <p:cNvPr id="13" name="Text 10"/>
          <p:cNvSpPr/>
          <p:nvPr/>
        </p:nvSpPr>
        <p:spPr>
          <a:xfrm>
            <a:off x="5698038" y="3504861"/>
            <a:ext cx="6813947" cy="173831"/>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D6E5EF"/>
                </a:solidFill>
                <a:latin typeface="Roboto" pitchFamily="34" charset="0"/>
                <a:ea typeface="Roboto" pitchFamily="34" charset="-122"/>
                <a:cs typeface="Roboto" pitchFamily="34" charset="-120"/>
              </a:rPr>
              <a:t>Decide whether to use deep learning (LSTM), statistical models (ARIMA), </a:t>
            </a:r>
          </a:p>
          <a:p>
            <a:pPr marL="342900" indent="-342900" algn="l">
              <a:lnSpc>
                <a:spcPts val="1700"/>
              </a:lnSpc>
              <a:buSzPct val="100000"/>
              <a:buChar char="•"/>
            </a:pPr>
            <a:r>
              <a:rPr lang="en-US" sz="1600" dirty="0">
                <a:solidFill>
                  <a:srgbClr val="D6E5EF"/>
                </a:solidFill>
                <a:latin typeface="Roboto" pitchFamily="34" charset="0"/>
                <a:ea typeface="Roboto" pitchFamily="34" charset="-122"/>
                <a:cs typeface="Roboto" pitchFamily="34" charset="-120"/>
              </a:rPr>
              <a:t>or ensemble methods (XGBoost).</a:t>
            </a:r>
            <a:endParaRPr lang="en-US" sz="1600" dirty="0"/>
          </a:p>
        </p:txBody>
      </p:sp>
      <p:sp>
        <p:nvSpPr>
          <p:cNvPr id="14" name="Text 11"/>
          <p:cNvSpPr/>
          <p:nvPr/>
        </p:nvSpPr>
        <p:spPr>
          <a:xfrm>
            <a:off x="5698038" y="4010161"/>
            <a:ext cx="6813947" cy="173831"/>
          </a:xfrm>
          <a:prstGeom prst="rect">
            <a:avLst/>
          </a:prstGeom>
          <a:noFill/>
          <a:ln/>
        </p:spPr>
        <p:txBody>
          <a:bodyPr wrap="none" lIns="0" tIns="0" rIns="0" bIns="0" rtlCol="0" anchor="t"/>
          <a:lstStyle/>
          <a:p>
            <a:pPr marL="0" indent="0" algn="l">
              <a:lnSpc>
                <a:spcPts val="1350"/>
              </a:lnSpc>
              <a:buNone/>
            </a:pPr>
            <a:r>
              <a:rPr lang="en-US" sz="1600" b="1" dirty="0">
                <a:solidFill>
                  <a:srgbClr val="D6E5EF"/>
                </a:solidFill>
                <a:latin typeface="Roboto" pitchFamily="34" charset="0"/>
                <a:ea typeface="Roboto" pitchFamily="34" charset="-122"/>
                <a:cs typeface="Roboto" pitchFamily="34" charset="-120"/>
              </a:rPr>
              <a:t>Step 5: Train Model</a:t>
            </a:r>
            <a:endParaRPr lang="en-US" sz="1600" dirty="0"/>
          </a:p>
        </p:txBody>
      </p:sp>
      <p:sp>
        <p:nvSpPr>
          <p:cNvPr id="15" name="Text 12"/>
          <p:cNvSpPr/>
          <p:nvPr/>
        </p:nvSpPr>
        <p:spPr>
          <a:xfrm>
            <a:off x="5698038" y="4262248"/>
            <a:ext cx="6813947" cy="173831"/>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D6E5EF"/>
                </a:solidFill>
                <a:latin typeface="Roboto" pitchFamily="34" charset="0"/>
                <a:ea typeface="Roboto" pitchFamily="34" charset="-122"/>
                <a:cs typeface="Roboto" pitchFamily="34" charset="-120"/>
              </a:rPr>
              <a:t>Fit the selected model on training data.</a:t>
            </a:r>
            <a:endParaRPr lang="en-US" sz="1600" dirty="0"/>
          </a:p>
        </p:txBody>
      </p:sp>
      <p:sp>
        <p:nvSpPr>
          <p:cNvPr id="16" name="Text 13"/>
          <p:cNvSpPr/>
          <p:nvPr/>
        </p:nvSpPr>
        <p:spPr>
          <a:xfrm>
            <a:off x="5698038" y="4602378"/>
            <a:ext cx="6813947" cy="173831"/>
          </a:xfrm>
          <a:prstGeom prst="rect">
            <a:avLst/>
          </a:prstGeom>
          <a:noFill/>
          <a:ln/>
        </p:spPr>
        <p:txBody>
          <a:bodyPr wrap="none" lIns="0" tIns="0" rIns="0" bIns="0" rtlCol="0" anchor="t"/>
          <a:lstStyle/>
          <a:p>
            <a:pPr marL="0" indent="0" algn="l">
              <a:lnSpc>
                <a:spcPts val="1350"/>
              </a:lnSpc>
              <a:buNone/>
            </a:pPr>
            <a:r>
              <a:rPr lang="en-US" sz="1600" b="1" dirty="0">
                <a:solidFill>
                  <a:srgbClr val="D6E5EF"/>
                </a:solidFill>
                <a:latin typeface="Roboto" pitchFamily="34" charset="0"/>
                <a:ea typeface="Roboto" pitchFamily="34" charset="-122"/>
                <a:cs typeface="Roboto" pitchFamily="34" charset="-120"/>
              </a:rPr>
              <a:t>Step 6: Evaluate Model</a:t>
            </a:r>
            <a:endParaRPr lang="en-US" sz="1600" dirty="0"/>
          </a:p>
        </p:txBody>
      </p:sp>
      <p:sp>
        <p:nvSpPr>
          <p:cNvPr id="17" name="Text 14"/>
          <p:cNvSpPr/>
          <p:nvPr/>
        </p:nvSpPr>
        <p:spPr>
          <a:xfrm>
            <a:off x="5698038" y="4854465"/>
            <a:ext cx="6813947" cy="173831"/>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D6E5EF"/>
                </a:solidFill>
                <a:latin typeface="Roboto" pitchFamily="34" charset="0"/>
                <a:ea typeface="Roboto" pitchFamily="34" charset="-122"/>
                <a:cs typeface="Roboto" pitchFamily="34" charset="-120"/>
              </a:rPr>
              <a:t>Measure performance using metrics like Accuracy, RMSE, and Precision.</a:t>
            </a:r>
            <a:endParaRPr lang="en-US" sz="1600" dirty="0"/>
          </a:p>
        </p:txBody>
      </p:sp>
      <p:sp>
        <p:nvSpPr>
          <p:cNvPr id="18" name="Text 15"/>
          <p:cNvSpPr/>
          <p:nvPr/>
        </p:nvSpPr>
        <p:spPr>
          <a:xfrm>
            <a:off x="5698038" y="5194595"/>
            <a:ext cx="6813947" cy="173831"/>
          </a:xfrm>
          <a:prstGeom prst="rect">
            <a:avLst/>
          </a:prstGeom>
          <a:noFill/>
          <a:ln/>
        </p:spPr>
        <p:txBody>
          <a:bodyPr wrap="none" lIns="0" tIns="0" rIns="0" bIns="0" rtlCol="0" anchor="t"/>
          <a:lstStyle/>
          <a:p>
            <a:pPr marL="0" indent="0" algn="l">
              <a:lnSpc>
                <a:spcPts val="1350"/>
              </a:lnSpc>
              <a:buNone/>
            </a:pPr>
            <a:r>
              <a:rPr lang="en-US" sz="1600" b="1" dirty="0">
                <a:solidFill>
                  <a:srgbClr val="D6E5EF"/>
                </a:solidFill>
                <a:latin typeface="Roboto" pitchFamily="34" charset="0"/>
                <a:ea typeface="Roboto" pitchFamily="34" charset="-122"/>
                <a:cs typeface="Roboto" pitchFamily="34" charset="-120"/>
              </a:rPr>
              <a:t>Step 7: Performance Check</a:t>
            </a:r>
            <a:endParaRPr lang="en-US" sz="1600" dirty="0"/>
          </a:p>
        </p:txBody>
      </p:sp>
      <p:sp>
        <p:nvSpPr>
          <p:cNvPr id="19" name="Text 16"/>
          <p:cNvSpPr/>
          <p:nvPr/>
        </p:nvSpPr>
        <p:spPr>
          <a:xfrm>
            <a:off x="5698038" y="5446682"/>
            <a:ext cx="6813947" cy="173831"/>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D6E5EF"/>
                </a:solidFill>
                <a:latin typeface="Roboto" pitchFamily="34" charset="0"/>
                <a:ea typeface="Roboto" pitchFamily="34" charset="-122"/>
                <a:cs typeface="Roboto" pitchFamily="34" charset="-120"/>
              </a:rPr>
              <a:t>If performance is </a:t>
            </a:r>
            <a:r>
              <a:rPr lang="en-US" sz="1600" b="1" dirty="0">
                <a:solidFill>
                  <a:srgbClr val="D6E5EF"/>
                </a:solidFill>
                <a:latin typeface="Roboto" pitchFamily="34" charset="0"/>
                <a:ea typeface="Roboto" pitchFamily="34" charset="-122"/>
                <a:cs typeface="Roboto" pitchFamily="34" charset="-120"/>
              </a:rPr>
              <a:t>satisfactory</a:t>
            </a:r>
            <a:r>
              <a:rPr lang="en-US" sz="1600" dirty="0">
                <a:solidFill>
                  <a:srgbClr val="D6E5EF"/>
                </a:solidFill>
                <a:latin typeface="Roboto" pitchFamily="34" charset="0"/>
                <a:ea typeface="Roboto" pitchFamily="34" charset="-122"/>
                <a:cs typeface="Roboto" pitchFamily="34" charset="-120"/>
              </a:rPr>
              <a:t>, proceed to Step 8.</a:t>
            </a:r>
            <a:endParaRPr lang="en-US" sz="1600" dirty="0"/>
          </a:p>
        </p:txBody>
      </p:sp>
      <p:sp>
        <p:nvSpPr>
          <p:cNvPr id="20" name="Text 17"/>
          <p:cNvSpPr/>
          <p:nvPr/>
        </p:nvSpPr>
        <p:spPr>
          <a:xfrm>
            <a:off x="5698038" y="5668019"/>
            <a:ext cx="6813947" cy="173831"/>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D6E5EF"/>
                </a:solidFill>
                <a:latin typeface="Roboto" pitchFamily="34" charset="0"/>
                <a:ea typeface="Roboto" pitchFamily="34" charset="-122"/>
                <a:cs typeface="Roboto" pitchFamily="34" charset="-120"/>
              </a:rPr>
              <a:t>If </a:t>
            </a:r>
            <a:r>
              <a:rPr lang="en-US" sz="1600" b="1" dirty="0">
                <a:solidFill>
                  <a:srgbClr val="D6E5EF"/>
                </a:solidFill>
                <a:latin typeface="Roboto" pitchFamily="34" charset="0"/>
                <a:ea typeface="Roboto" pitchFamily="34" charset="-122"/>
                <a:cs typeface="Roboto" pitchFamily="34" charset="-120"/>
              </a:rPr>
              <a:t>not satisfactory</a:t>
            </a:r>
            <a:r>
              <a:rPr lang="en-US" sz="1600" dirty="0">
                <a:solidFill>
                  <a:srgbClr val="D6E5EF"/>
                </a:solidFill>
                <a:latin typeface="Roboto" pitchFamily="34" charset="0"/>
                <a:ea typeface="Roboto" pitchFamily="34" charset="-122"/>
                <a:cs typeface="Roboto" pitchFamily="34" charset="-120"/>
              </a:rPr>
              <a:t>, tune hyperparameters and retrain the model, then return to Step 6.</a:t>
            </a:r>
            <a:endParaRPr lang="en-US" sz="1600" dirty="0"/>
          </a:p>
        </p:txBody>
      </p:sp>
      <p:sp>
        <p:nvSpPr>
          <p:cNvPr id="21" name="Text 18"/>
          <p:cNvSpPr/>
          <p:nvPr/>
        </p:nvSpPr>
        <p:spPr>
          <a:xfrm>
            <a:off x="5698038" y="6008149"/>
            <a:ext cx="6813947" cy="173831"/>
          </a:xfrm>
          <a:prstGeom prst="rect">
            <a:avLst/>
          </a:prstGeom>
          <a:noFill/>
          <a:ln/>
        </p:spPr>
        <p:txBody>
          <a:bodyPr wrap="none" lIns="0" tIns="0" rIns="0" bIns="0" rtlCol="0" anchor="t"/>
          <a:lstStyle/>
          <a:p>
            <a:pPr marL="0" indent="0" algn="l">
              <a:lnSpc>
                <a:spcPts val="1350"/>
              </a:lnSpc>
              <a:buNone/>
            </a:pPr>
            <a:r>
              <a:rPr lang="en-US" sz="1600" b="1" dirty="0">
                <a:solidFill>
                  <a:srgbClr val="D6E5EF"/>
                </a:solidFill>
                <a:latin typeface="Roboto" pitchFamily="34" charset="0"/>
                <a:ea typeface="Roboto" pitchFamily="34" charset="-122"/>
                <a:cs typeface="Roboto" pitchFamily="34" charset="-120"/>
              </a:rPr>
              <a:t>Step 8: Save Trained Model</a:t>
            </a:r>
            <a:endParaRPr lang="en-US" sz="1600" dirty="0"/>
          </a:p>
        </p:txBody>
      </p:sp>
      <p:sp>
        <p:nvSpPr>
          <p:cNvPr id="22" name="Text 19"/>
          <p:cNvSpPr/>
          <p:nvPr/>
        </p:nvSpPr>
        <p:spPr>
          <a:xfrm>
            <a:off x="5698038" y="6260236"/>
            <a:ext cx="6813947" cy="173831"/>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D6E5EF"/>
                </a:solidFill>
                <a:latin typeface="Roboto" pitchFamily="34" charset="0"/>
                <a:ea typeface="Roboto" pitchFamily="34" charset="-122"/>
                <a:cs typeface="Roboto" pitchFamily="34" charset="-120"/>
              </a:rPr>
              <a:t>Store the trained model for future use.</a:t>
            </a:r>
            <a:endParaRPr lang="en-US" sz="1600" dirty="0"/>
          </a:p>
        </p:txBody>
      </p:sp>
      <p:sp>
        <p:nvSpPr>
          <p:cNvPr id="23" name="Text 20"/>
          <p:cNvSpPr/>
          <p:nvPr/>
        </p:nvSpPr>
        <p:spPr>
          <a:xfrm>
            <a:off x="5698038" y="6600366"/>
            <a:ext cx="6813947" cy="173831"/>
          </a:xfrm>
          <a:prstGeom prst="rect">
            <a:avLst/>
          </a:prstGeom>
          <a:noFill/>
          <a:ln/>
        </p:spPr>
        <p:txBody>
          <a:bodyPr wrap="none" lIns="0" tIns="0" rIns="0" bIns="0" rtlCol="0" anchor="t"/>
          <a:lstStyle/>
          <a:p>
            <a:pPr marL="0" indent="0" algn="l">
              <a:lnSpc>
                <a:spcPts val="1350"/>
              </a:lnSpc>
              <a:buNone/>
            </a:pPr>
            <a:r>
              <a:rPr lang="en-US" sz="1600" b="1" dirty="0">
                <a:solidFill>
                  <a:srgbClr val="D6E5EF"/>
                </a:solidFill>
                <a:latin typeface="Roboto" pitchFamily="34" charset="0"/>
                <a:ea typeface="Roboto" pitchFamily="34" charset="-122"/>
                <a:cs typeface="Roboto" pitchFamily="34" charset="-120"/>
              </a:rPr>
              <a:t>Step 9: Deploy Model for Real-Time Prediction</a:t>
            </a:r>
            <a:endParaRPr lang="en-US" sz="1600" dirty="0"/>
          </a:p>
        </p:txBody>
      </p:sp>
      <p:sp>
        <p:nvSpPr>
          <p:cNvPr id="24" name="Text 21"/>
          <p:cNvSpPr/>
          <p:nvPr/>
        </p:nvSpPr>
        <p:spPr>
          <a:xfrm>
            <a:off x="5698038" y="6852453"/>
            <a:ext cx="6813947" cy="173831"/>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D6E5EF"/>
                </a:solidFill>
                <a:latin typeface="Roboto" pitchFamily="34" charset="0"/>
                <a:ea typeface="Roboto" pitchFamily="34" charset="-122"/>
                <a:cs typeface="Roboto" pitchFamily="34" charset="-120"/>
              </a:rPr>
              <a:t>Implement the model in a production environment for live cryptocurrency price predictions.</a:t>
            </a:r>
            <a:endParaRPr lang="en-US" sz="1600" dirty="0"/>
          </a:p>
        </p:txBody>
      </p:sp>
      <p:sp>
        <p:nvSpPr>
          <p:cNvPr id="25" name="Text 22"/>
          <p:cNvSpPr/>
          <p:nvPr/>
        </p:nvSpPr>
        <p:spPr>
          <a:xfrm>
            <a:off x="5698038" y="7192583"/>
            <a:ext cx="6813947" cy="173831"/>
          </a:xfrm>
          <a:prstGeom prst="rect">
            <a:avLst/>
          </a:prstGeom>
          <a:noFill/>
          <a:ln/>
        </p:spPr>
        <p:txBody>
          <a:bodyPr wrap="none" lIns="0" tIns="0" rIns="0" bIns="0" rtlCol="0" anchor="t"/>
          <a:lstStyle/>
          <a:p>
            <a:pPr marL="0" indent="0" algn="l">
              <a:lnSpc>
                <a:spcPts val="1350"/>
              </a:lnSpc>
              <a:buNone/>
            </a:pPr>
            <a:r>
              <a:rPr lang="en-US" sz="1600" b="1" dirty="0">
                <a:solidFill>
                  <a:srgbClr val="D6E5EF"/>
                </a:solidFill>
                <a:latin typeface="Roboto" pitchFamily="34" charset="0"/>
                <a:ea typeface="Roboto" pitchFamily="34" charset="-122"/>
                <a:cs typeface="Roboto" pitchFamily="34" charset="-120"/>
              </a:rPr>
              <a:t>Step 10: Monitor &amp; Improve Performance</a:t>
            </a:r>
            <a:endParaRPr lang="en-US" sz="1600" dirty="0"/>
          </a:p>
        </p:txBody>
      </p:sp>
      <p:sp>
        <p:nvSpPr>
          <p:cNvPr id="26" name="Text 23"/>
          <p:cNvSpPr/>
          <p:nvPr/>
        </p:nvSpPr>
        <p:spPr>
          <a:xfrm>
            <a:off x="5698038" y="7444670"/>
            <a:ext cx="6813947" cy="173831"/>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D6E5EF"/>
                </a:solidFill>
                <a:latin typeface="Roboto" pitchFamily="34" charset="0"/>
                <a:ea typeface="Roboto" pitchFamily="34" charset="-122"/>
                <a:cs typeface="Roboto" pitchFamily="34" charset="-120"/>
              </a:rPr>
              <a:t>Continuously track model performance and make improvements as needed.</a:t>
            </a:r>
            <a:endParaRPr lang="en-US" sz="1600" dirty="0"/>
          </a:p>
        </p:txBody>
      </p:sp>
      <p:sp>
        <p:nvSpPr>
          <p:cNvPr id="27" name="Text 24"/>
          <p:cNvSpPr/>
          <p:nvPr/>
        </p:nvSpPr>
        <p:spPr>
          <a:xfrm>
            <a:off x="5698038" y="7666007"/>
            <a:ext cx="6813947" cy="173831"/>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D6E5EF"/>
                </a:solidFill>
                <a:latin typeface="Roboto" pitchFamily="34" charset="0"/>
                <a:ea typeface="Roboto" pitchFamily="34" charset="-122"/>
                <a:cs typeface="Roboto" pitchFamily="34" charset="-120"/>
              </a:rPr>
              <a:t>If model performance drops, repeat Steps 6-7.</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75878" y="464106"/>
            <a:ext cx="4210883" cy="526375"/>
          </a:xfrm>
          <a:prstGeom prst="rect">
            <a:avLst/>
          </a:prstGeom>
          <a:noFill/>
          <a:ln/>
        </p:spPr>
        <p:txBody>
          <a:bodyPr wrap="none" lIns="0" tIns="0" rIns="0" bIns="0" rtlCol="0" anchor="t"/>
          <a:lstStyle/>
          <a:p>
            <a:pPr marL="0" indent="0" algn="l">
              <a:lnSpc>
                <a:spcPts val="4100"/>
              </a:lnSpc>
              <a:buNone/>
            </a:pPr>
            <a:r>
              <a:rPr lang="en-US" sz="3300" dirty="0">
                <a:solidFill>
                  <a:srgbClr val="76B9FF"/>
                </a:solidFill>
                <a:latin typeface="Roboto Slab" pitchFamily="34" charset="0"/>
                <a:ea typeface="Roboto Slab" pitchFamily="34" charset="-122"/>
                <a:cs typeface="Roboto Slab" pitchFamily="34" charset="-120"/>
              </a:rPr>
              <a:t>Proposed Solution</a:t>
            </a:r>
            <a:endParaRPr lang="en-US" sz="3300" dirty="0"/>
          </a:p>
        </p:txBody>
      </p:sp>
      <p:pic>
        <p:nvPicPr>
          <p:cNvPr id="4" name="Image 1" descr="preencoded.png"/>
          <p:cNvPicPr>
            <a:picLocks noChangeAspect="1"/>
          </p:cNvPicPr>
          <p:nvPr/>
        </p:nvPicPr>
        <p:blipFill>
          <a:blip r:embed="rId4"/>
          <a:stretch>
            <a:fillRect/>
          </a:stretch>
        </p:blipFill>
        <p:spPr>
          <a:xfrm>
            <a:off x="6075878" y="1243132"/>
            <a:ext cx="842129" cy="1010603"/>
          </a:xfrm>
          <a:prstGeom prst="rect">
            <a:avLst/>
          </a:prstGeom>
        </p:spPr>
      </p:pic>
      <p:sp>
        <p:nvSpPr>
          <p:cNvPr id="5" name="Text 1"/>
          <p:cNvSpPr/>
          <p:nvPr/>
        </p:nvSpPr>
        <p:spPr>
          <a:xfrm>
            <a:off x="7170658" y="1411486"/>
            <a:ext cx="3945731" cy="263128"/>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Roboto Slab" pitchFamily="34" charset="0"/>
                <a:ea typeface="Roboto Slab" pitchFamily="34" charset="-122"/>
                <a:cs typeface="Roboto Slab" pitchFamily="34" charset="-120"/>
              </a:rPr>
              <a:t>Data Collection &amp; Preprocessing Module</a:t>
            </a:r>
            <a:endParaRPr lang="en-US" sz="1650" dirty="0"/>
          </a:p>
        </p:txBody>
      </p:sp>
      <p:sp>
        <p:nvSpPr>
          <p:cNvPr id="6" name="Text 2"/>
          <p:cNvSpPr/>
          <p:nvPr/>
        </p:nvSpPr>
        <p:spPr>
          <a:xfrm>
            <a:off x="7170658" y="1775579"/>
            <a:ext cx="6870263" cy="269558"/>
          </a:xfrm>
          <a:prstGeom prst="rect">
            <a:avLst/>
          </a:prstGeom>
          <a:noFill/>
          <a:ln/>
        </p:spPr>
        <p:txBody>
          <a:bodyPr wrap="non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Collect and preprocess historical cryptocurrency price data.</a:t>
            </a:r>
            <a:endParaRPr lang="en-US" sz="1300" dirty="0"/>
          </a:p>
        </p:txBody>
      </p:sp>
      <p:pic>
        <p:nvPicPr>
          <p:cNvPr id="7" name="Image 2" descr="preencoded.png"/>
          <p:cNvPicPr>
            <a:picLocks noChangeAspect="1"/>
          </p:cNvPicPr>
          <p:nvPr/>
        </p:nvPicPr>
        <p:blipFill>
          <a:blip r:embed="rId5"/>
          <a:stretch>
            <a:fillRect/>
          </a:stretch>
        </p:blipFill>
        <p:spPr>
          <a:xfrm>
            <a:off x="6075878" y="2253734"/>
            <a:ext cx="842129" cy="1239917"/>
          </a:xfrm>
          <a:prstGeom prst="rect">
            <a:avLst/>
          </a:prstGeom>
        </p:spPr>
      </p:pic>
      <p:sp>
        <p:nvSpPr>
          <p:cNvPr id="8" name="Text 3"/>
          <p:cNvSpPr/>
          <p:nvPr/>
        </p:nvSpPr>
        <p:spPr>
          <a:xfrm>
            <a:off x="7170658" y="2422088"/>
            <a:ext cx="3977164" cy="263128"/>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Roboto Slab" pitchFamily="34" charset="0"/>
                <a:ea typeface="Roboto Slab" pitchFamily="34" charset="-122"/>
                <a:cs typeface="Roboto Slab" pitchFamily="34" charset="-120"/>
              </a:rPr>
              <a:t>Feature Engineering &amp; Selection Module</a:t>
            </a:r>
            <a:endParaRPr lang="en-US" sz="1650" dirty="0"/>
          </a:p>
        </p:txBody>
      </p:sp>
      <p:sp>
        <p:nvSpPr>
          <p:cNvPr id="9" name="Text 4"/>
          <p:cNvSpPr/>
          <p:nvPr/>
        </p:nvSpPr>
        <p:spPr>
          <a:xfrm>
            <a:off x="7170658" y="2786182"/>
            <a:ext cx="6870263" cy="539115"/>
          </a:xfrm>
          <a:prstGeom prst="rect">
            <a:avLst/>
          </a:prstGeom>
          <a:noFill/>
          <a:ln/>
        </p:spPr>
        <p:txBody>
          <a:bodyPr wrap="squar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Identify and select the most important features that influence cryptocurrency price movements.</a:t>
            </a:r>
            <a:endParaRPr lang="en-US" sz="1300" dirty="0"/>
          </a:p>
        </p:txBody>
      </p:sp>
      <p:pic>
        <p:nvPicPr>
          <p:cNvPr id="10" name="Image 3" descr="preencoded.png"/>
          <p:cNvPicPr>
            <a:picLocks noChangeAspect="1"/>
          </p:cNvPicPr>
          <p:nvPr/>
        </p:nvPicPr>
        <p:blipFill>
          <a:blip r:embed="rId6"/>
          <a:stretch>
            <a:fillRect/>
          </a:stretch>
        </p:blipFill>
        <p:spPr>
          <a:xfrm>
            <a:off x="6075878" y="3493651"/>
            <a:ext cx="842129" cy="1010603"/>
          </a:xfrm>
          <a:prstGeom prst="rect">
            <a:avLst/>
          </a:prstGeom>
        </p:spPr>
      </p:pic>
      <p:sp>
        <p:nvSpPr>
          <p:cNvPr id="11" name="Text 5"/>
          <p:cNvSpPr/>
          <p:nvPr/>
        </p:nvSpPr>
        <p:spPr>
          <a:xfrm>
            <a:off x="7170658" y="3662005"/>
            <a:ext cx="3500318" cy="263128"/>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Roboto Slab" pitchFamily="34" charset="0"/>
                <a:ea typeface="Roboto Slab" pitchFamily="34" charset="-122"/>
                <a:cs typeface="Roboto Slab" pitchFamily="34" charset="-120"/>
              </a:rPr>
              <a:t>Model Selection &amp; Training Module</a:t>
            </a:r>
            <a:endParaRPr lang="en-US" sz="1650" dirty="0"/>
          </a:p>
        </p:txBody>
      </p:sp>
      <p:sp>
        <p:nvSpPr>
          <p:cNvPr id="12" name="Text 6"/>
          <p:cNvSpPr/>
          <p:nvPr/>
        </p:nvSpPr>
        <p:spPr>
          <a:xfrm>
            <a:off x="7170658" y="4026098"/>
            <a:ext cx="6870263" cy="269558"/>
          </a:xfrm>
          <a:prstGeom prst="rect">
            <a:avLst/>
          </a:prstGeom>
          <a:noFill/>
          <a:ln/>
        </p:spPr>
        <p:txBody>
          <a:bodyPr wrap="non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Train and optimize machine learning models for price prediction.</a:t>
            </a:r>
            <a:endParaRPr lang="en-US" sz="1300" dirty="0"/>
          </a:p>
        </p:txBody>
      </p:sp>
      <p:pic>
        <p:nvPicPr>
          <p:cNvPr id="13" name="Image 4" descr="preencoded.png"/>
          <p:cNvPicPr>
            <a:picLocks noChangeAspect="1"/>
          </p:cNvPicPr>
          <p:nvPr/>
        </p:nvPicPr>
        <p:blipFill>
          <a:blip r:embed="rId7"/>
          <a:stretch>
            <a:fillRect/>
          </a:stretch>
        </p:blipFill>
        <p:spPr>
          <a:xfrm>
            <a:off x="6075878" y="4504253"/>
            <a:ext cx="842129" cy="1239917"/>
          </a:xfrm>
          <a:prstGeom prst="rect">
            <a:avLst/>
          </a:prstGeom>
        </p:spPr>
      </p:pic>
      <p:sp>
        <p:nvSpPr>
          <p:cNvPr id="14" name="Text 7"/>
          <p:cNvSpPr/>
          <p:nvPr/>
        </p:nvSpPr>
        <p:spPr>
          <a:xfrm>
            <a:off x="7170658" y="4672608"/>
            <a:ext cx="5004435" cy="263128"/>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Roboto Slab" pitchFamily="34" charset="0"/>
                <a:ea typeface="Roboto Slab" pitchFamily="34" charset="-122"/>
                <a:cs typeface="Roboto Slab" pitchFamily="34" charset="-120"/>
              </a:rPr>
              <a:t>Model Evaluation &amp; Performance Analysis Module</a:t>
            </a:r>
            <a:endParaRPr lang="en-US" sz="1650" dirty="0"/>
          </a:p>
        </p:txBody>
      </p:sp>
      <p:sp>
        <p:nvSpPr>
          <p:cNvPr id="15" name="Text 8"/>
          <p:cNvSpPr/>
          <p:nvPr/>
        </p:nvSpPr>
        <p:spPr>
          <a:xfrm>
            <a:off x="7170658" y="5036701"/>
            <a:ext cx="6870263" cy="539115"/>
          </a:xfrm>
          <a:prstGeom prst="rect">
            <a:avLst/>
          </a:prstGeom>
          <a:noFill/>
          <a:ln/>
        </p:spPr>
        <p:txBody>
          <a:bodyPr wrap="squar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Assess model performance using statistical metrics.
</a:t>
            </a:r>
            <a:endParaRPr lang="en-US" sz="1300" dirty="0"/>
          </a:p>
        </p:txBody>
      </p:sp>
      <p:pic>
        <p:nvPicPr>
          <p:cNvPr id="16" name="Image 5" descr="preencoded.png"/>
          <p:cNvPicPr>
            <a:picLocks noChangeAspect="1"/>
          </p:cNvPicPr>
          <p:nvPr/>
        </p:nvPicPr>
        <p:blipFill>
          <a:blip r:embed="rId8"/>
          <a:stretch>
            <a:fillRect/>
          </a:stretch>
        </p:blipFill>
        <p:spPr>
          <a:xfrm>
            <a:off x="6075878" y="5744170"/>
            <a:ext cx="842129" cy="1010603"/>
          </a:xfrm>
          <a:prstGeom prst="rect">
            <a:avLst/>
          </a:prstGeom>
        </p:spPr>
      </p:pic>
      <p:sp>
        <p:nvSpPr>
          <p:cNvPr id="17" name="Text 9"/>
          <p:cNvSpPr/>
          <p:nvPr/>
        </p:nvSpPr>
        <p:spPr>
          <a:xfrm>
            <a:off x="7170658" y="5912525"/>
            <a:ext cx="4342448" cy="263128"/>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Roboto Slab" pitchFamily="34" charset="0"/>
                <a:ea typeface="Roboto Slab" pitchFamily="34" charset="-122"/>
                <a:cs typeface="Roboto Slab" pitchFamily="34" charset="-120"/>
              </a:rPr>
              <a:t>Real-Time Prediction &amp; Deployment Module</a:t>
            </a:r>
            <a:endParaRPr lang="en-US" sz="1650" dirty="0"/>
          </a:p>
        </p:txBody>
      </p:sp>
      <p:sp>
        <p:nvSpPr>
          <p:cNvPr id="18" name="Text 10"/>
          <p:cNvSpPr/>
          <p:nvPr/>
        </p:nvSpPr>
        <p:spPr>
          <a:xfrm>
            <a:off x="7170658" y="6276618"/>
            <a:ext cx="6870263" cy="269558"/>
          </a:xfrm>
          <a:prstGeom prst="rect">
            <a:avLst/>
          </a:prstGeom>
          <a:noFill/>
          <a:ln/>
        </p:spPr>
        <p:txBody>
          <a:bodyPr wrap="non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Deploy the trained model for real-time predictions.</a:t>
            </a:r>
            <a:endParaRPr lang="en-US" sz="1300" dirty="0"/>
          </a:p>
        </p:txBody>
      </p:sp>
      <p:pic>
        <p:nvPicPr>
          <p:cNvPr id="19" name="Image 6" descr="preencoded.png"/>
          <p:cNvPicPr>
            <a:picLocks noChangeAspect="1"/>
          </p:cNvPicPr>
          <p:nvPr/>
        </p:nvPicPr>
        <p:blipFill>
          <a:blip r:embed="rId9"/>
          <a:stretch>
            <a:fillRect/>
          </a:stretch>
        </p:blipFill>
        <p:spPr>
          <a:xfrm>
            <a:off x="6075878" y="6754773"/>
            <a:ext cx="842129" cy="1010603"/>
          </a:xfrm>
          <a:prstGeom prst="rect">
            <a:avLst/>
          </a:prstGeom>
        </p:spPr>
      </p:pic>
      <p:sp>
        <p:nvSpPr>
          <p:cNvPr id="20" name="Text 11"/>
          <p:cNvSpPr/>
          <p:nvPr/>
        </p:nvSpPr>
        <p:spPr>
          <a:xfrm>
            <a:off x="7170658" y="6923127"/>
            <a:ext cx="4787860" cy="263128"/>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Roboto Slab" pitchFamily="34" charset="0"/>
                <a:ea typeface="Roboto Slab" pitchFamily="34" charset="-122"/>
                <a:cs typeface="Roboto Slab" pitchFamily="34" charset="-120"/>
              </a:rPr>
              <a:t>Result Interpretation &amp; Decision Support Module</a:t>
            </a:r>
            <a:endParaRPr lang="en-US" sz="1650" dirty="0"/>
          </a:p>
        </p:txBody>
      </p:sp>
      <p:sp>
        <p:nvSpPr>
          <p:cNvPr id="21" name="Text 12"/>
          <p:cNvSpPr/>
          <p:nvPr/>
        </p:nvSpPr>
        <p:spPr>
          <a:xfrm>
            <a:off x="7170658" y="7287220"/>
            <a:ext cx="6870263" cy="269558"/>
          </a:xfrm>
          <a:prstGeom prst="rect">
            <a:avLst/>
          </a:prstGeom>
          <a:noFill/>
          <a:ln/>
        </p:spPr>
        <p:txBody>
          <a:bodyPr wrap="non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Provide insights and recommendations based on model predictions.</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69357" y="447318"/>
            <a:ext cx="7334488" cy="508397"/>
          </a:xfrm>
          <a:prstGeom prst="rect">
            <a:avLst/>
          </a:prstGeom>
          <a:noFill/>
          <a:ln/>
        </p:spPr>
        <p:txBody>
          <a:bodyPr wrap="none" lIns="0" tIns="0" rIns="0" bIns="0" rtlCol="0" anchor="t"/>
          <a:lstStyle/>
          <a:p>
            <a:pPr marL="0" indent="0" algn="l">
              <a:lnSpc>
                <a:spcPts val="4000"/>
              </a:lnSpc>
              <a:buNone/>
            </a:pPr>
            <a:r>
              <a:rPr lang="en-US" sz="3200" dirty="0">
                <a:solidFill>
                  <a:srgbClr val="76B9FF"/>
                </a:solidFill>
                <a:latin typeface="Roboto Slab" pitchFamily="34" charset="0"/>
                <a:ea typeface="Roboto Slab" pitchFamily="34" charset="-122"/>
                <a:cs typeface="Roboto Slab" pitchFamily="34" charset="-120"/>
              </a:rPr>
              <a:t>Software and Hardware Requirements</a:t>
            </a:r>
            <a:endParaRPr lang="en-US" sz="3200" dirty="0"/>
          </a:p>
        </p:txBody>
      </p:sp>
      <p:pic>
        <p:nvPicPr>
          <p:cNvPr id="3" name="Image 0" descr="preencoded.png"/>
          <p:cNvPicPr>
            <a:picLocks noChangeAspect="1"/>
          </p:cNvPicPr>
          <p:nvPr/>
        </p:nvPicPr>
        <p:blipFill>
          <a:blip r:embed="rId3"/>
          <a:stretch>
            <a:fillRect/>
          </a:stretch>
        </p:blipFill>
        <p:spPr>
          <a:xfrm>
            <a:off x="569357" y="1199674"/>
            <a:ext cx="6623804" cy="4093726"/>
          </a:xfrm>
          <a:prstGeom prst="rect">
            <a:avLst/>
          </a:prstGeom>
        </p:spPr>
      </p:pic>
      <p:sp>
        <p:nvSpPr>
          <p:cNvPr id="4" name="Text 1"/>
          <p:cNvSpPr/>
          <p:nvPr/>
        </p:nvSpPr>
        <p:spPr>
          <a:xfrm>
            <a:off x="569357" y="5496639"/>
            <a:ext cx="2033468" cy="254198"/>
          </a:xfrm>
          <a:prstGeom prst="rect">
            <a:avLst/>
          </a:prstGeom>
          <a:noFill/>
          <a:ln/>
        </p:spPr>
        <p:txBody>
          <a:bodyPr wrap="none" lIns="0" tIns="0" rIns="0" bIns="0" rtlCol="0" anchor="t"/>
          <a:lstStyle/>
          <a:p>
            <a:pPr marL="0" indent="0" algn="l">
              <a:lnSpc>
                <a:spcPts val="2000"/>
              </a:lnSpc>
              <a:buNone/>
            </a:pPr>
            <a:r>
              <a:rPr lang="en-US" sz="1600" dirty="0">
                <a:solidFill>
                  <a:srgbClr val="D6E5EF"/>
                </a:solidFill>
                <a:latin typeface="Roboto Slab" pitchFamily="34" charset="0"/>
                <a:ea typeface="Roboto Slab" pitchFamily="34" charset="-122"/>
                <a:cs typeface="Roboto Slab" pitchFamily="34" charset="-120"/>
              </a:rPr>
              <a:t>Software</a:t>
            </a:r>
            <a:endParaRPr lang="en-US" sz="1600" dirty="0"/>
          </a:p>
        </p:txBody>
      </p:sp>
      <p:sp>
        <p:nvSpPr>
          <p:cNvPr id="5" name="Text 2"/>
          <p:cNvSpPr/>
          <p:nvPr/>
        </p:nvSpPr>
        <p:spPr>
          <a:xfrm>
            <a:off x="569357" y="5848350"/>
            <a:ext cx="6623804" cy="260152"/>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D6E5EF"/>
                </a:solidFill>
                <a:latin typeface="Roboto" pitchFamily="34" charset="0"/>
                <a:ea typeface="Roboto" pitchFamily="34" charset="-122"/>
                <a:cs typeface="Roboto" pitchFamily="34" charset="-120"/>
              </a:rPr>
              <a:t>Operating System:</a:t>
            </a:r>
            <a:r>
              <a:rPr lang="en-US" sz="1250" dirty="0">
                <a:solidFill>
                  <a:srgbClr val="D6E5EF"/>
                </a:solidFill>
                <a:latin typeface="Roboto" pitchFamily="34" charset="0"/>
                <a:ea typeface="Roboto" pitchFamily="34" charset="-122"/>
                <a:cs typeface="Roboto" pitchFamily="34" charset="-120"/>
              </a:rPr>
              <a:t> Windows 10/11, macOS, or Linux (Ubuntu recommended)</a:t>
            </a:r>
            <a:endParaRPr lang="en-US" sz="1250" dirty="0"/>
          </a:p>
        </p:txBody>
      </p:sp>
      <p:sp>
        <p:nvSpPr>
          <p:cNvPr id="6" name="Text 3"/>
          <p:cNvSpPr/>
          <p:nvPr/>
        </p:nvSpPr>
        <p:spPr>
          <a:xfrm>
            <a:off x="569357" y="6165413"/>
            <a:ext cx="6623804" cy="260152"/>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D6E5EF"/>
                </a:solidFill>
                <a:latin typeface="Roboto" pitchFamily="34" charset="0"/>
                <a:ea typeface="Roboto" pitchFamily="34" charset="-122"/>
                <a:cs typeface="Roboto" pitchFamily="34" charset="-120"/>
              </a:rPr>
              <a:t>Programming Language:</a:t>
            </a:r>
            <a:r>
              <a:rPr lang="en-US" sz="1250" dirty="0">
                <a:solidFill>
                  <a:srgbClr val="D6E5EF"/>
                </a:solidFill>
                <a:latin typeface="Roboto" pitchFamily="34" charset="0"/>
                <a:ea typeface="Roboto" pitchFamily="34" charset="-122"/>
                <a:cs typeface="Roboto" pitchFamily="34" charset="-120"/>
              </a:rPr>
              <a:t> Python 3.x</a:t>
            </a:r>
            <a:endParaRPr lang="en-US" sz="1250" dirty="0"/>
          </a:p>
        </p:txBody>
      </p:sp>
      <p:sp>
        <p:nvSpPr>
          <p:cNvPr id="7" name="Text 4"/>
          <p:cNvSpPr/>
          <p:nvPr/>
        </p:nvSpPr>
        <p:spPr>
          <a:xfrm>
            <a:off x="569357" y="6482477"/>
            <a:ext cx="6623804" cy="260152"/>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D6E5EF"/>
                </a:solidFill>
                <a:latin typeface="Roboto" pitchFamily="34" charset="0"/>
                <a:ea typeface="Roboto" pitchFamily="34" charset="-122"/>
                <a:cs typeface="Roboto" pitchFamily="34" charset="-120"/>
              </a:rPr>
              <a:t>Development Environment:</a:t>
            </a:r>
            <a:r>
              <a:rPr lang="en-US" sz="1250" dirty="0">
                <a:solidFill>
                  <a:srgbClr val="D6E5EF"/>
                </a:solidFill>
                <a:latin typeface="Roboto" pitchFamily="34" charset="0"/>
                <a:ea typeface="Roboto" pitchFamily="34" charset="-122"/>
                <a:cs typeface="Roboto" pitchFamily="34" charset="-120"/>
              </a:rPr>
              <a:t> Jupyter Notebook or any IDE like VS Code or PyCharm</a:t>
            </a:r>
            <a:endParaRPr lang="en-US" sz="1250" dirty="0"/>
          </a:p>
        </p:txBody>
      </p:sp>
      <p:sp>
        <p:nvSpPr>
          <p:cNvPr id="8" name="Text 5"/>
          <p:cNvSpPr/>
          <p:nvPr/>
        </p:nvSpPr>
        <p:spPr>
          <a:xfrm>
            <a:off x="569357" y="6799540"/>
            <a:ext cx="6623804" cy="520303"/>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D6E5EF"/>
                </a:solidFill>
                <a:latin typeface="Roboto" pitchFamily="34" charset="0"/>
                <a:ea typeface="Roboto" pitchFamily="34" charset="-122"/>
                <a:cs typeface="Roboto" pitchFamily="34" charset="-120"/>
              </a:rPr>
              <a:t>Libraries and Packages: </a:t>
            </a:r>
            <a:r>
              <a:rPr lang="en-US" sz="1250" dirty="0">
                <a:solidFill>
                  <a:srgbClr val="D6E5EF"/>
                </a:solidFill>
                <a:latin typeface="Roboto" pitchFamily="34" charset="0"/>
                <a:ea typeface="Roboto" pitchFamily="34" charset="-122"/>
                <a:cs typeface="Roboto" pitchFamily="34" charset="-120"/>
              </a:rPr>
              <a:t>Pandas, NumPy, Matplotlib, Seaborn, Scikit-learn, TensorFlow, Keras, or PyTorch</a:t>
            </a:r>
            <a:endParaRPr lang="en-US" sz="1250" dirty="0"/>
          </a:p>
        </p:txBody>
      </p:sp>
      <p:sp>
        <p:nvSpPr>
          <p:cNvPr id="9" name="Text 6"/>
          <p:cNvSpPr/>
          <p:nvPr/>
        </p:nvSpPr>
        <p:spPr>
          <a:xfrm>
            <a:off x="569357" y="7376755"/>
            <a:ext cx="6623804" cy="520303"/>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D6E5EF"/>
                </a:solidFill>
                <a:latin typeface="Roboto" pitchFamily="34" charset="0"/>
                <a:ea typeface="Roboto" pitchFamily="34" charset="-122"/>
                <a:cs typeface="Roboto" pitchFamily="34" charset="-120"/>
              </a:rPr>
              <a:t>Deployment Platform:</a:t>
            </a:r>
            <a:r>
              <a:rPr lang="en-US" sz="1250" dirty="0">
                <a:solidFill>
                  <a:srgbClr val="D6E5EF"/>
                </a:solidFill>
                <a:latin typeface="Roboto" pitchFamily="34" charset="0"/>
                <a:ea typeface="Roboto" pitchFamily="34" charset="-122"/>
                <a:cs typeface="Roboto" pitchFamily="34" charset="-120"/>
              </a:rPr>
              <a:t> Docker (Optional for containerization) or Cloud services like AWS/GCP/Azure for real-time predictions</a:t>
            </a:r>
            <a:endParaRPr lang="en-US" sz="1250" dirty="0"/>
          </a:p>
        </p:txBody>
      </p:sp>
      <p:pic>
        <p:nvPicPr>
          <p:cNvPr id="10" name="Image 1" descr="preencoded.png"/>
          <p:cNvPicPr>
            <a:picLocks noChangeAspect="1"/>
          </p:cNvPicPr>
          <p:nvPr/>
        </p:nvPicPr>
        <p:blipFill>
          <a:blip r:embed="rId4"/>
          <a:stretch>
            <a:fillRect/>
          </a:stretch>
        </p:blipFill>
        <p:spPr>
          <a:xfrm>
            <a:off x="7437120" y="1199674"/>
            <a:ext cx="6623923" cy="4093845"/>
          </a:xfrm>
          <a:prstGeom prst="rect">
            <a:avLst/>
          </a:prstGeom>
        </p:spPr>
      </p:pic>
      <p:sp>
        <p:nvSpPr>
          <p:cNvPr id="11" name="Text 7"/>
          <p:cNvSpPr/>
          <p:nvPr/>
        </p:nvSpPr>
        <p:spPr>
          <a:xfrm>
            <a:off x="7437120" y="5496758"/>
            <a:ext cx="2033468" cy="254198"/>
          </a:xfrm>
          <a:prstGeom prst="rect">
            <a:avLst/>
          </a:prstGeom>
          <a:noFill/>
          <a:ln/>
        </p:spPr>
        <p:txBody>
          <a:bodyPr wrap="none" lIns="0" tIns="0" rIns="0" bIns="0" rtlCol="0" anchor="t"/>
          <a:lstStyle/>
          <a:p>
            <a:pPr marL="0" indent="0" algn="l">
              <a:lnSpc>
                <a:spcPts val="2000"/>
              </a:lnSpc>
              <a:buNone/>
            </a:pPr>
            <a:r>
              <a:rPr lang="en-US" sz="1600" dirty="0">
                <a:solidFill>
                  <a:srgbClr val="D6E5EF"/>
                </a:solidFill>
                <a:latin typeface="Roboto Slab" pitchFamily="34" charset="0"/>
                <a:ea typeface="Roboto Slab" pitchFamily="34" charset="-122"/>
                <a:cs typeface="Roboto Slab" pitchFamily="34" charset="-120"/>
              </a:rPr>
              <a:t>Hardware</a:t>
            </a:r>
            <a:endParaRPr lang="en-US" sz="1600" dirty="0"/>
          </a:p>
        </p:txBody>
      </p:sp>
      <p:sp>
        <p:nvSpPr>
          <p:cNvPr id="12" name="Text 8"/>
          <p:cNvSpPr/>
          <p:nvPr/>
        </p:nvSpPr>
        <p:spPr>
          <a:xfrm>
            <a:off x="7437120" y="5848469"/>
            <a:ext cx="6623923" cy="260152"/>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 Processor : Intel i5 processor</a:t>
            </a:r>
            <a:endParaRPr lang="en-US" sz="1250" dirty="0"/>
          </a:p>
        </p:txBody>
      </p:sp>
      <p:sp>
        <p:nvSpPr>
          <p:cNvPr id="13" name="Text 9"/>
          <p:cNvSpPr/>
          <p:nvPr/>
        </p:nvSpPr>
        <p:spPr>
          <a:xfrm>
            <a:off x="7437120" y="6165533"/>
            <a:ext cx="6623923" cy="260152"/>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Memory (RAM) : 8 GB</a:t>
            </a:r>
            <a:endParaRPr lang="en-US" sz="1250" dirty="0"/>
          </a:p>
        </p:txBody>
      </p:sp>
      <p:sp>
        <p:nvSpPr>
          <p:cNvPr id="14" name="Text 10"/>
          <p:cNvSpPr/>
          <p:nvPr/>
        </p:nvSpPr>
        <p:spPr>
          <a:xfrm>
            <a:off x="7437120" y="6482596"/>
            <a:ext cx="6623923" cy="260152"/>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Storage : 256 GB SSD</a:t>
            </a:r>
            <a:endParaRPr lang="en-US" sz="1250" dirty="0"/>
          </a:p>
        </p:txBody>
      </p:sp>
      <p:sp>
        <p:nvSpPr>
          <p:cNvPr id="15" name="Text 11"/>
          <p:cNvSpPr/>
          <p:nvPr/>
        </p:nvSpPr>
        <p:spPr>
          <a:xfrm>
            <a:off x="7437120" y="6799659"/>
            <a:ext cx="6623923" cy="260152"/>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Graphics Processing Unit (GPU) </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08528" y="478036"/>
            <a:ext cx="4346734" cy="543282"/>
          </a:xfrm>
          <a:prstGeom prst="rect">
            <a:avLst/>
          </a:prstGeom>
          <a:noFill/>
          <a:ln/>
        </p:spPr>
        <p:txBody>
          <a:bodyPr wrap="none" lIns="0" tIns="0" rIns="0" bIns="0" rtlCol="0" anchor="t"/>
          <a:lstStyle/>
          <a:p>
            <a:pPr marL="0" indent="0" algn="l">
              <a:lnSpc>
                <a:spcPts val="4250"/>
              </a:lnSpc>
              <a:buNone/>
            </a:pPr>
            <a:r>
              <a:rPr lang="en-US" sz="3400" dirty="0">
                <a:solidFill>
                  <a:srgbClr val="76B9FF"/>
                </a:solidFill>
                <a:latin typeface="Roboto Slab" pitchFamily="34" charset="0"/>
                <a:ea typeface="Roboto Slab" pitchFamily="34" charset="-122"/>
                <a:cs typeface="Roboto Slab" pitchFamily="34" charset="-120"/>
              </a:rPr>
              <a:t>Implementation</a:t>
            </a:r>
            <a:endParaRPr lang="en-US" sz="3400" dirty="0"/>
          </a:p>
        </p:txBody>
      </p:sp>
      <p:sp>
        <p:nvSpPr>
          <p:cNvPr id="3" name="Text 1"/>
          <p:cNvSpPr/>
          <p:nvPr/>
        </p:nvSpPr>
        <p:spPr>
          <a:xfrm>
            <a:off x="608528" y="1368981"/>
            <a:ext cx="13413343" cy="278130"/>
          </a:xfrm>
          <a:prstGeom prst="rect">
            <a:avLst/>
          </a:prstGeom>
          <a:noFill/>
          <a:ln/>
        </p:spPr>
        <p:txBody>
          <a:bodyPr wrap="none" lIns="0" tIns="0" rIns="0" bIns="0" rtlCol="0" anchor="t"/>
          <a:lstStyle/>
          <a:p>
            <a:pPr marL="0" indent="0" algn="ctr">
              <a:lnSpc>
                <a:spcPts val="2150"/>
              </a:lnSpc>
              <a:buNone/>
            </a:pPr>
            <a:r>
              <a:rPr lang="en-US" sz="1350" dirty="0">
                <a:solidFill>
                  <a:srgbClr val="FFFFFF"/>
                </a:solidFill>
                <a:latin typeface="Roboto" pitchFamily="34" charset="0"/>
                <a:ea typeface="Roboto" pitchFamily="34" charset="-122"/>
                <a:cs typeface="Roboto" pitchFamily="34" charset="-120"/>
              </a:rPr>
              <a:t>CODES FOR XGBOOST &amp; LSTM</a:t>
            </a:r>
            <a:endParaRPr lang="en-US" sz="1350" dirty="0"/>
          </a:p>
        </p:txBody>
      </p:sp>
      <p:pic>
        <p:nvPicPr>
          <p:cNvPr id="4" name="Image 0" descr="preencoded.png"/>
          <p:cNvPicPr>
            <a:picLocks noChangeAspect="1"/>
          </p:cNvPicPr>
          <p:nvPr/>
        </p:nvPicPr>
        <p:blipFill>
          <a:blip r:embed="rId3"/>
          <a:stretch>
            <a:fillRect/>
          </a:stretch>
        </p:blipFill>
        <p:spPr>
          <a:xfrm>
            <a:off x="608528" y="2038112"/>
            <a:ext cx="6494621" cy="5241369"/>
          </a:xfrm>
          <a:prstGeom prst="rect">
            <a:avLst/>
          </a:prstGeom>
        </p:spPr>
      </p:pic>
      <p:sp>
        <p:nvSpPr>
          <p:cNvPr id="5" name="Text 2"/>
          <p:cNvSpPr/>
          <p:nvPr/>
        </p:nvSpPr>
        <p:spPr>
          <a:xfrm>
            <a:off x="608528" y="7474982"/>
            <a:ext cx="6494621" cy="278130"/>
          </a:xfrm>
          <a:prstGeom prst="rect">
            <a:avLst/>
          </a:prstGeom>
          <a:noFill/>
          <a:ln/>
        </p:spPr>
        <p:txBody>
          <a:bodyPr wrap="none" lIns="0" tIns="0" rIns="0" bIns="0" rtlCol="0" anchor="t"/>
          <a:lstStyle/>
          <a:p>
            <a:pPr marL="0" indent="0" algn="ctr">
              <a:lnSpc>
                <a:spcPts val="2150"/>
              </a:lnSpc>
              <a:buNone/>
            </a:pPr>
            <a:r>
              <a:rPr lang="en-US" sz="1350" dirty="0">
                <a:solidFill>
                  <a:srgbClr val="FFFFFF"/>
                </a:solidFill>
                <a:latin typeface="Roboto" pitchFamily="34" charset="0"/>
                <a:ea typeface="Roboto" pitchFamily="34" charset="-122"/>
                <a:cs typeface="Roboto" pitchFamily="34" charset="-120"/>
              </a:rPr>
              <a:t>XGBOOST </a:t>
            </a:r>
            <a:endParaRPr lang="en-US" sz="1350" dirty="0"/>
          </a:p>
        </p:txBody>
      </p:sp>
      <p:pic>
        <p:nvPicPr>
          <p:cNvPr id="6" name="Image 1" descr="preencoded.png"/>
          <p:cNvPicPr>
            <a:picLocks noChangeAspect="1"/>
          </p:cNvPicPr>
          <p:nvPr/>
        </p:nvPicPr>
        <p:blipFill>
          <a:blip r:embed="rId4"/>
          <a:stretch>
            <a:fillRect/>
          </a:stretch>
        </p:blipFill>
        <p:spPr>
          <a:xfrm>
            <a:off x="7534870" y="2038112"/>
            <a:ext cx="6443305" cy="5385554"/>
          </a:xfrm>
          <a:prstGeom prst="rect">
            <a:avLst/>
          </a:prstGeom>
        </p:spPr>
      </p:pic>
      <p:sp>
        <p:nvSpPr>
          <p:cNvPr id="7" name="Text 3"/>
          <p:cNvSpPr/>
          <p:nvPr/>
        </p:nvSpPr>
        <p:spPr>
          <a:xfrm>
            <a:off x="7534870" y="7619167"/>
            <a:ext cx="6494621" cy="278130"/>
          </a:xfrm>
          <a:prstGeom prst="rect">
            <a:avLst/>
          </a:prstGeom>
          <a:noFill/>
          <a:ln/>
        </p:spPr>
        <p:txBody>
          <a:bodyPr wrap="none" lIns="0" tIns="0" rIns="0" bIns="0" rtlCol="0" anchor="t"/>
          <a:lstStyle/>
          <a:p>
            <a:pPr marL="0" indent="0" algn="ctr">
              <a:lnSpc>
                <a:spcPts val="2150"/>
              </a:lnSpc>
              <a:buNone/>
            </a:pPr>
            <a:r>
              <a:rPr lang="en-US" sz="1350" dirty="0">
                <a:solidFill>
                  <a:srgbClr val="FFFFFF"/>
                </a:solidFill>
                <a:latin typeface="Roboto" pitchFamily="34" charset="0"/>
                <a:ea typeface="Roboto" pitchFamily="34" charset="-122"/>
                <a:cs typeface="Roboto" pitchFamily="34" charset="-120"/>
              </a:rPr>
              <a:t>LSTM</a:t>
            </a:r>
            <a:endParaRPr lang="en-US" sz="1350" dirty="0"/>
          </a:p>
        </p:txBody>
      </p:sp>
      <p:sp>
        <p:nvSpPr>
          <p:cNvPr id="8" name="Text 4"/>
          <p:cNvSpPr/>
          <p:nvPr/>
        </p:nvSpPr>
        <p:spPr>
          <a:xfrm>
            <a:off x="608528" y="8249245"/>
            <a:ext cx="13413343" cy="278130"/>
          </a:xfrm>
          <a:prstGeom prst="rect">
            <a:avLst/>
          </a:prstGeom>
          <a:noFill/>
          <a:ln/>
        </p:spPr>
        <p:txBody>
          <a:bodyPr wrap="none" lIns="0" tIns="0" rIns="0" bIns="0" rtlCol="0" anchor="t"/>
          <a:lstStyle/>
          <a:p>
            <a:pPr marL="0" indent="0" algn="ctr">
              <a:lnSpc>
                <a:spcPts val="2150"/>
              </a:lnSpc>
              <a:buNone/>
            </a:pP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TotalTime>
  <Words>3168</Words>
  <Application>Microsoft Office PowerPoint</Application>
  <PresentationFormat>Custom</PresentationFormat>
  <Paragraphs>224</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Roboto Slab</vt:lpstr>
      <vt:lpstr>Consolas</vt:lpstr>
      <vt:lpstr>Arial</vt:lpstr>
      <vt:lpstr>Roboto</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Tej Bhakhar</cp:lastModifiedBy>
  <cp:revision>31</cp:revision>
  <dcterms:created xsi:type="dcterms:W3CDTF">2025-04-23T04:24:24Z</dcterms:created>
  <dcterms:modified xsi:type="dcterms:W3CDTF">2025-04-24T09:19:34Z</dcterms:modified>
</cp:coreProperties>
</file>